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comments+xml" PartName="/ppt/comments/comment2.xml"/>
  <Override ContentType="application/vnd.openxmlformats-officedocument.presentationml.comments+xml" PartName="/ppt/comments/comment3.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binary" PartName="/ppt/metadata"/>
  <Override ContentType="application/vnd.openxmlformats-officedocument.presentationml.notesMaster+xml" PartName="/ppt/notesMasters/notesMaster1.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GoogleSlidesCustomDataVersion2">
      <go:slidesCustomData xmlns:go="http://customooxmlschemas.google.com/" r:id="rId32" roundtripDataSignature="AMtx7mjCx+4C6Kx20wDB0DlpzGSGMyxIzg=="/>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3" name="Petra Kranzfelder"/>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commentAuthors" Target="commentAuthor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10" Type="http://schemas.openxmlformats.org/officeDocument/2006/relationships/slide" Target="slides/slide4.xml"/><Relationship Id="rId32" Type="http://customschemas.google.com/relationships/presentationmetadata" Target="metadata"/><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4-02-23T17:36:29.010">
    <p:pos x="6000" y="0"/>
    <p:text>Add title slide before/after this one with MCDB DEI committee credit and names/titles of presenters.</p:text>
    <p:extLst>
      <p:ext uri="{C676402C-5697-4E1C-873F-D02D1690AC5C}">
        <p15:threadingInfo timeZoneBias="0"/>
      </p:ext>
      <p:ext uri="http://customooxmlschemas.google.com/">
        <go:slidesCustomData xmlns:go="http://customooxmlschemas.google.com/" commentPostId="AAABHNC5mRk"/>
      </p:ext>
    </p:extLst>
  </p:cm>
</p:cmLst>
</file>

<file path=ppt/comments/comment2.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2" dt="2024-02-23T17:41:54.237">
    <p:pos x="0" y="0"/>
    <p:text>Citations?</p:text>
    <p:extLst>
      <p:ext uri="{C676402C-5697-4E1C-873F-D02D1690AC5C}">
        <p15:threadingInfo timeZoneBias="0"/>
      </p:ext>
      <p:ext uri="http://customooxmlschemas.google.com/">
        <go:slidesCustomData xmlns:go="http://customooxmlschemas.google.com/" commentPostId="AAABHufvODQ"/>
      </p:ext>
    </p:extLst>
  </p:cm>
</p:cmLst>
</file>

<file path=ppt/comments/comment3.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3" dt="2024-02-23T17:52:32.101">
    <p:pos x="524" y="1077"/>
    <p:text>Is there an email where they can reach out to us if they have questions beyond this workshop?</p:text>
    <p:extLst>
      <p:ext uri="{C676402C-5697-4E1C-873F-D02D1690AC5C}">
        <p15:threadingInfo timeZoneBias="0"/>
      </p:ext>
      <p:ext uri="http://customooxmlschemas.google.com/">
        <go:slidesCustomData xmlns:go="http://customooxmlschemas.google.com/" commentPostId="AAABHufvODU"/>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docs.google.com/document/d/1snRrtE0fAzhmAoHYbeYqRqx45n0wmTcbrwl7zBZsOkE/edit" TargetMode="Externa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2bc12a289f9_6_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86" name="Google Shape;86;g2bc12a289f9_6_9: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7" name="Google Shape;87;g2bc12a289f9_6_9: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g2bc12a289f9_4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2bc12a289f9_4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9" name="Google Shape;209;g2bc12a289f9_4_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8" name="Google Shape;218;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Communities can be helpful or harmful—choose well</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Clr>
                <a:schemeClr val="dk1"/>
              </a:buClr>
              <a:buSzPts val="1400"/>
              <a:buFont typeface="Arial"/>
              <a:buNone/>
            </a:pPr>
            <a:r>
              <a:rPr lang="en-US"/>
              <a:t>Research is a process of creating new knowledge–the answers to our questions are not yet known. We need to be comfortable with not knowing the answers, and able to enjoy the excitement of discovery. Some self-questioning is also healthy and essential for good science. Questioning is what we do, and we have to be brave enough to check ourselves…up to a point.</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a:t>Not one size fits all, some people are more or less comfortable talking about it.</a:t>
            </a:r>
            <a:endParaRPr/>
          </a:p>
        </p:txBody>
      </p:sp>
      <p:sp>
        <p:nvSpPr>
          <p:cNvPr id="219" name="Google Shape;219;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g2467aff862a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8" name="Google Shape;238;g2467aff862a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US" sz="1100" u="sng">
                <a:solidFill>
                  <a:schemeClr val="hlink"/>
                </a:solidFill>
                <a:latin typeface="Arial"/>
                <a:ea typeface="Arial"/>
                <a:cs typeface="Arial"/>
                <a:sym typeface="Arial"/>
                <a:hlinkClick r:id="rId2"/>
              </a:rPr>
              <a:t>Resources and References - Google Docs</a:t>
            </a:r>
            <a:endParaRPr/>
          </a:p>
        </p:txBody>
      </p:sp>
      <p:sp>
        <p:nvSpPr>
          <p:cNvPr id="239" name="Google Shape;239;g2467aff862a_0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gb7ce899847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8" name="Google Shape;248;gb7ce899847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Arial"/>
              <a:buNone/>
            </a:pPr>
            <a:r>
              <a:rPr lang="en-US"/>
              <a:t>and thanks to all who joined here!</a:t>
            </a:r>
            <a:endParaRPr/>
          </a:p>
        </p:txBody>
      </p:sp>
      <p:sp>
        <p:nvSpPr>
          <p:cNvPr id="249" name="Google Shape;249;gb7ce899847_0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0" name="Google Shape;260;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5" name="Google Shape;265;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1" name="Google Shape;271;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7" name="Google Shape;277;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gb66c0e2e77_0_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4" name="Google Shape;284;gb66c0e2e77_0_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g249ffae1f65_0_4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0" name="Google Shape;290;g249ffae1f65_0_4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5" name="Google Shape;95;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Arial"/>
              <a:buNone/>
            </a:pPr>
            <a:r>
              <a:rPr lang="en-US"/>
              <a:t>Ruth welcomes participants </a:t>
            </a:r>
            <a:endParaRPr/>
          </a:p>
          <a:p>
            <a:pPr indent="0" lvl="0" marL="0" rtl="0" algn="l">
              <a:lnSpc>
                <a:spcPct val="100000"/>
              </a:lnSpc>
              <a:spcBef>
                <a:spcPts val="0"/>
              </a:spcBef>
              <a:spcAft>
                <a:spcPts val="0"/>
              </a:spcAft>
              <a:buSzPts val="1400"/>
              <a:buNone/>
            </a:pPr>
            <a:r>
              <a:rPr lang="en-US"/>
              <a:t>Annalise &amp; Molly introduce themselves. </a:t>
            </a:r>
            <a:endParaRPr/>
          </a:p>
          <a:p>
            <a:pPr indent="0" lvl="0" marL="0" rtl="0" algn="l">
              <a:lnSpc>
                <a:spcPct val="100000"/>
              </a:lnSpc>
              <a:spcBef>
                <a:spcPts val="0"/>
              </a:spcBef>
              <a:spcAft>
                <a:spcPts val="0"/>
              </a:spcAft>
              <a:buSzPts val="1400"/>
              <a:buNone/>
            </a:pPr>
            <a:r>
              <a:rPr lang="en-US"/>
              <a:t>Thank UCDavis DIP &amp; UDIP </a:t>
            </a:r>
            <a:endParaRPr/>
          </a:p>
        </p:txBody>
      </p:sp>
      <p:sp>
        <p:nvSpPr>
          <p:cNvPr id="96" name="Google Shape;96;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4" name="Shape 294"/>
        <p:cNvGrpSpPr/>
        <p:nvPr/>
      </p:nvGrpSpPr>
      <p:grpSpPr>
        <a:xfrm>
          <a:off x="0" y="0"/>
          <a:ext cx="0" cy="0"/>
          <a:chOff x="0" y="0"/>
          <a:chExt cx="0" cy="0"/>
        </a:xfrm>
      </p:grpSpPr>
      <p:sp>
        <p:nvSpPr>
          <p:cNvPr id="295" name="Google Shape;295;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6" name="Google Shape;296;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 name="Shape 300"/>
        <p:cNvGrpSpPr/>
        <p:nvPr/>
      </p:nvGrpSpPr>
      <p:grpSpPr>
        <a:xfrm>
          <a:off x="0" y="0"/>
          <a:ext cx="0" cy="0"/>
          <a:chOff x="0" y="0"/>
          <a:chExt cx="0" cy="0"/>
        </a:xfrm>
      </p:grpSpPr>
      <p:sp>
        <p:nvSpPr>
          <p:cNvPr id="301" name="Google Shape;301;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2" name="Google Shape;302;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8" name="Google Shape;308;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2" name="Shape 312"/>
        <p:cNvGrpSpPr/>
        <p:nvPr/>
      </p:nvGrpSpPr>
      <p:grpSpPr>
        <a:xfrm>
          <a:off x="0" y="0"/>
          <a:ext cx="0" cy="0"/>
          <a:chOff x="0" y="0"/>
          <a:chExt cx="0" cy="0"/>
        </a:xfrm>
      </p:grpSpPr>
      <p:sp>
        <p:nvSpPr>
          <p:cNvPr id="313" name="Google Shape;313;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4" name="Google Shape;314;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g2464451d048_0_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0" name="Google Shape;320;g2464451d048_0_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gbb84e6baa1_0_3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6" name="Google Shape;326;gbb84e6baa1_0_3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8" name="Google Shape;108;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These guidelines are so everyone feels welcome to engage and comfortable sharing.</a:t>
            </a:r>
            <a:endParaRPr/>
          </a:p>
          <a:p>
            <a:pPr indent="0" lvl="0" marL="0" rtl="0" algn="l">
              <a:lnSpc>
                <a:spcPct val="100000"/>
              </a:lnSpc>
              <a:spcBef>
                <a:spcPts val="0"/>
              </a:spcBef>
              <a:spcAft>
                <a:spcPts val="0"/>
              </a:spcAft>
              <a:buSzPts val="1400"/>
              <a:buNone/>
            </a:pPr>
            <a:r>
              <a:rPr lang="en-US"/>
              <a:t>– this is a safe environment, so keep what is shared to yourself</a:t>
            </a:r>
            <a:endParaRPr/>
          </a:p>
          <a:p>
            <a:pPr indent="-171450" lvl="0" marL="171450" rtl="0" algn="l">
              <a:lnSpc>
                <a:spcPct val="100000"/>
              </a:lnSpc>
              <a:spcBef>
                <a:spcPts val="0"/>
              </a:spcBef>
              <a:spcAft>
                <a:spcPts val="0"/>
              </a:spcAft>
              <a:buClr>
                <a:schemeClr val="dk1"/>
              </a:buClr>
              <a:buSzPts val="1200"/>
              <a:buFont typeface="Calibri"/>
              <a:buChar char="-"/>
            </a:pPr>
            <a:r>
              <a:rPr lang="en-US"/>
              <a:t>give others the chance to talk and speak up if you don’t usually talk</a:t>
            </a:r>
            <a:endParaRPr/>
          </a:p>
          <a:p>
            <a:pPr indent="-171450" lvl="0" marL="171450" rtl="0" algn="l">
              <a:lnSpc>
                <a:spcPct val="100000"/>
              </a:lnSpc>
              <a:spcBef>
                <a:spcPts val="0"/>
              </a:spcBef>
              <a:spcAft>
                <a:spcPts val="0"/>
              </a:spcAft>
              <a:buClr>
                <a:schemeClr val="dk1"/>
              </a:buClr>
              <a:buSzPts val="1200"/>
              <a:buFont typeface="Calibri"/>
              <a:buChar char="-"/>
            </a:pPr>
            <a:r>
              <a:rPr lang="en-US"/>
              <a:t>avoid sweeping statements about entire groups of people</a:t>
            </a:r>
            <a:endParaRPr/>
          </a:p>
          <a:p>
            <a:pPr indent="-171450" lvl="0" marL="171450" rtl="0" algn="l">
              <a:lnSpc>
                <a:spcPct val="100000"/>
              </a:lnSpc>
              <a:spcBef>
                <a:spcPts val="0"/>
              </a:spcBef>
              <a:spcAft>
                <a:spcPts val="0"/>
              </a:spcAft>
              <a:buClr>
                <a:schemeClr val="dk1"/>
              </a:buClr>
              <a:buSzPts val="1200"/>
              <a:buFont typeface="Calibri"/>
              <a:buChar char="-"/>
            </a:pPr>
            <a:r>
              <a:rPr lang="en-US"/>
              <a:t>assume we are all here to share constructively/don’t assume people have bad intentions when sharing their opinion</a:t>
            </a:r>
            <a:endParaRPr/>
          </a:p>
          <a:p>
            <a:pPr indent="-171450" lvl="0" marL="171450" rtl="0" algn="l">
              <a:lnSpc>
                <a:spcPct val="100000"/>
              </a:lnSpc>
              <a:spcBef>
                <a:spcPts val="0"/>
              </a:spcBef>
              <a:spcAft>
                <a:spcPts val="0"/>
              </a:spcAft>
              <a:buClr>
                <a:schemeClr val="dk1"/>
              </a:buClr>
              <a:buSzPts val="1200"/>
              <a:buFont typeface="Calibri"/>
              <a:buChar char="-"/>
            </a:pPr>
            <a:r>
              <a:rPr lang="en-US"/>
              <a:t>respect…</a:t>
            </a:r>
            <a:endParaRPr/>
          </a:p>
        </p:txBody>
      </p:sp>
      <p:sp>
        <p:nvSpPr>
          <p:cNvPr id="109" name="Google Shape;109;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5" name="Google Shape;125;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rmAutofit/>
          </a:bodyPr>
          <a:lstStyle/>
          <a:p>
            <a:pPr indent="-228600" lvl="0" marL="457200" marR="0" rtl="0" algn="l">
              <a:lnSpc>
                <a:spcPct val="100000"/>
              </a:lnSpc>
              <a:spcBef>
                <a:spcPts val="0"/>
              </a:spcBef>
              <a:spcAft>
                <a:spcPts val="0"/>
              </a:spcAft>
              <a:buClr>
                <a:srgbClr val="000000"/>
              </a:buClr>
              <a:buSzPts val="1400"/>
              <a:buFont typeface="Arial"/>
              <a:buNone/>
            </a:pPr>
            <a:r>
              <a:rPr b="0" i="0" lang="en-US" sz="1200" u="none" cap="none" strike="noStrike">
                <a:solidFill>
                  <a:schemeClr val="dk1"/>
                </a:solidFill>
                <a:latin typeface="Calibri"/>
                <a:ea typeface="Calibri"/>
                <a:cs typeface="Calibri"/>
                <a:sym typeface="Calibri"/>
              </a:rPr>
              <a:t>These concerns are sometimes projected onto you</a:t>
            </a:r>
            <a:endParaRPr/>
          </a:p>
        </p:txBody>
      </p:sp>
      <p:sp>
        <p:nvSpPr>
          <p:cNvPr id="126" name="Google Shape;126;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bb84e6baa1_0_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3" name="Google Shape;133;gbb84e6baa1_0_1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Arial"/>
              <a:buNone/>
            </a:pPr>
            <a:r>
              <a:rPr lang="en-US"/>
              <a:t>These sentiments are prevalent at all career stages, lots of ups &amp; downs, slightly better at later stages</a:t>
            </a:r>
            <a:endParaRPr/>
          </a:p>
        </p:txBody>
      </p:sp>
      <p:sp>
        <p:nvSpPr>
          <p:cNvPr id="134" name="Google Shape;134;gbb84e6baa1_0_14: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bb84e6baa1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4" name="Google Shape;144;gbb84e6baa1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Arial"/>
              <a:buNone/>
            </a:pPr>
            <a:r>
              <a:rPr lang="en-US"/>
              <a:t>Sentiments also similarly split across gender lines, and whether or not underrepresented</a:t>
            </a:r>
            <a:endParaRPr/>
          </a:p>
        </p:txBody>
      </p:sp>
      <p:sp>
        <p:nvSpPr>
          <p:cNvPr id="145" name="Google Shape;145;gbb84e6baa1_0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4" name="Google Shape;154;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prepare for mistakes–they are natural </a:t>
            </a:r>
            <a:endParaRPr/>
          </a:p>
          <a:p>
            <a:pPr indent="0" lvl="0" marL="0" rtl="0" algn="l">
              <a:lnSpc>
                <a:spcPct val="100000"/>
              </a:lnSpc>
              <a:spcBef>
                <a:spcPts val="0"/>
              </a:spcBef>
              <a:spcAft>
                <a:spcPts val="0"/>
              </a:spcAft>
              <a:buSzPts val="1400"/>
              <a:buNone/>
            </a:pPr>
            <a:r>
              <a:rPr lang="en-US"/>
              <a:t>Growth mindset (defined on next slide–switch order?) doesn’t mean you have to have a 100% positive outlook, but that you can improve.</a:t>
            </a:r>
            <a:endParaRPr/>
          </a:p>
          <a:p>
            <a:pPr indent="0" lvl="0" marL="0" rtl="0" algn="l">
              <a:lnSpc>
                <a:spcPct val="100000"/>
              </a:lnSpc>
              <a:spcBef>
                <a:spcPts val="0"/>
              </a:spcBef>
              <a:spcAft>
                <a:spcPts val="0"/>
              </a:spcAft>
              <a:buSzPts val="1400"/>
              <a:buNone/>
            </a:pPr>
            <a:r>
              <a:rPr lang="en-US"/>
              <a:t>Recognize when you’re being gaslit </a:t>
            </a:r>
            <a:endParaRPr/>
          </a:p>
        </p:txBody>
      </p:sp>
      <p:sp>
        <p:nvSpPr>
          <p:cNvPr id="155" name="Google Shape;155;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bb84e6baa1_0_23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6" name="Google Shape;186;gbb84e6baa1_0_23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7" name="Google Shape;187;gbb84e6baa1_0_231: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1e35dd24b7e_0_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9" name="Google Shape;199;g1e35dd24b7e_0_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Samples from UCSB survey to be distributed to breakout groups for discussion, focusing on generating constructive responses to the issues raised.</a:t>
            </a:r>
            <a:endParaRPr/>
          </a:p>
        </p:txBody>
      </p:sp>
      <p:sp>
        <p:nvSpPr>
          <p:cNvPr id="200" name="Google Shape;200;g1e35dd24b7e_0_6: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16"/>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16"/>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16"/>
          <p:cNvSpPr txBox="1"/>
          <p:nvPr>
            <p:ph idx="10" type="dt"/>
          </p:nvPr>
        </p:nvSpPr>
        <p:spPr>
          <a:xfrm>
            <a:off x="838200" y="6356358"/>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6"/>
          <p:cNvSpPr txBox="1"/>
          <p:nvPr>
            <p:ph idx="11" type="ftr"/>
          </p:nvPr>
        </p:nvSpPr>
        <p:spPr>
          <a:xfrm>
            <a:off x="4038600" y="6356358"/>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16"/>
          <p:cNvSpPr txBox="1"/>
          <p:nvPr>
            <p:ph idx="12" type="sldNum"/>
          </p:nvPr>
        </p:nvSpPr>
        <p:spPr>
          <a:xfrm>
            <a:off x="8610600" y="6356358"/>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25"/>
          <p:cNvSpPr txBox="1"/>
          <p:nvPr>
            <p:ph type="title"/>
          </p:nvPr>
        </p:nvSpPr>
        <p:spPr>
          <a:xfrm>
            <a:off x="838200" y="365129"/>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25"/>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25"/>
          <p:cNvSpPr txBox="1"/>
          <p:nvPr>
            <p:ph idx="10" type="dt"/>
          </p:nvPr>
        </p:nvSpPr>
        <p:spPr>
          <a:xfrm>
            <a:off x="838200" y="6356358"/>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5"/>
          <p:cNvSpPr txBox="1"/>
          <p:nvPr>
            <p:ph idx="11" type="ftr"/>
          </p:nvPr>
        </p:nvSpPr>
        <p:spPr>
          <a:xfrm>
            <a:off x="4038600" y="6356358"/>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25"/>
          <p:cNvSpPr txBox="1"/>
          <p:nvPr>
            <p:ph idx="12" type="sldNum"/>
          </p:nvPr>
        </p:nvSpPr>
        <p:spPr>
          <a:xfrm>
            <a:off x="8610600" y="6356358"/>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26"/>
          <p:cNvSpPr txBox="1"/>
          <p:nvPr>
            <p:ph type="title"/>
          </p:nvPr>
        </p:nvSpPr>
        <p:spPr>
          <a:xfrm rot="5400000">
            <a:off x="7133433"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26"/>
          <p:cNvSpPr txBox="1"/>
          <p:nvPr>
            <p:ph idx="1" type="body"/>
          </p:nvPr>
        </p:nvSpPr>
        <p:spPr>
          <a:xfrm rot="5400000">
            <a:off x="1799434"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26"/>
          <p:cNvSpPr txBox="1"/>
          <p:nvPr>
            <p:ph idx="10" type="dt"/>
          </p:nvPr>
        </p:nvSpPr>
        <p:spPr>
          <a:xfrm>
            <a:off x="838200" y="6356358"/>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26"/>
          <p:cNvSpPr txBox="1"/>
          <p:nvPr>
            <p:ph idx="11" type="ftr"/>
          </p:nvPr>
        </p:nvSpPr>
        <p:spPr>
          <a:xfrm>
            <a:off x="4038600" y="6356358"/>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26"/>
          <p:cNvSpPr txBox="1"/>
          <p:nvPr>
            <p:ph idx="12" type="sldNum"/>
          </p:nvPr>
        </p:nvSpPr>
        <p:spPr>
          <a:xfrm>
            <a:off x="8610600" y="6356358"/>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17"/>
          <p:cNvSpPr txBox="1"/>
          <p:nvPr>
            <p:ph type="title"/>
          </p:nvPr>
        </p:nvSpPr>
        <p:spPr>
          <a:xfrm>
            <a:off x="838200" y="365129"/>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1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17"/>
          <p:cNvSpPr txBox="1"/>
          <p:nvPr>
            <p:ph idx="10" type="dt"/>
          </p:nvPr>
        </p:nvSpPr>
        <p:spPr>
          <a:xfrm>
            <a:off x="838200" y="6356358"/>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17"/>
          <p:cNvSpPr txBox="1"/>
          <p:nvPr>
            <p:ph idx="11" type="ftr"/>
          </p:nvPr>
        </p:nvSpPr>
        <p:spPr>
          <a:xfrm>
            <a:off x="4038600" y="6356358"/>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7"/>
          <p:cNvSpPr txBox="1"/>
          <p:nvPr>
            <p:ph idx="12" type="sldNum"/>
          </p:nvPr>
        </p:nvSpPr>
        <p:spPr>
          <a:xfrm>
            <a:off x="8610600" y="6356358"/>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7" name="Shape 27"/>
        <p:cNvGrpSpPr/>
        <p:nvPr/>
      </p:nvGrpSpPr>
      <p:grpSpPr>
        <a:xfrm>
          <a:off x="0" y="0"/>
          <a:ext cx="0" cy="0"/>
          <a:chOff x="0" y="0"/>
          <a:chExt cx="0" cy="0"/>
        </a:xfrm>
      </p:grpSpPr>
      <p:sp>
        <p:nvSpPr>
          <p:cNvPr id="28" name="Google Shape;28;p18"/>
          <p:cNvSpPr txBox="1"/>
          <p:nvPr>
            <p:ph type="title"/>
          </p:nvPr>
        </p:nvSpPr>
        <p:spPr>
          <a:xfrm>
            <a:off x="838200" y="365129"/>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18"/>
          <p:cNvSpPr txBox="1"/>
          <p:nvPr>
            <p:ph idx="10" type="dt"/>
          </p:nvPr>
        </p:nvSpPr>
        <p:spPr>
          <a:xfrm>
            <a:off x="838200" y="6356358"/>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18"/>
          <p:cNvSpPr txBox="1"/>
          <p:nvPr>
            <p:ph idx="11" type="ftr"/>
          </p:nvPr>
        </p:nvSpPr>
        <p:spPr>
          <a:xfrm>
            <a:off x="4038600" y="6356358"/>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8"/>
          <p:cNvSpPr txBox="1"/>
          <p:nvPr>
            <p:ph idx="12" type="sldNum"/>
          </p:nvPr>
        </p:nvSpPr>
        <p:spPr>
          <a:xfrm>
            <a:off x="8610600" y="6356358"/>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2" name="Shape 32"/>
        <p:cNvGrpSpPr/>
        <p:nvPr/>
      </p:nvGrpSpPr>
      <p:grpSpPr>
        <a:xfrm>
          <a:off x="0" y="0"/>
          <a:ext cx="0" cy="0"/>
          <a:chOff x="0" y="0"/>
          <a:chExt cx="0" cy="0"/>
        </a:xfrm>
      </p:grpSpPr>
      <p:sp>
        <p:nvSpPr>
          <p:cNvPr id="33" name="Google Shape;33;p20"/>
          <p:cNvSpPr txBox="1"/>
          <p:nvPr>
            <p:ph type="title"/>
          </p:nvPr>
        </p:nvSpPr>
        <p:spPr>
          <a:xfrm>
            <a:off x="838200" y="365129"/>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20"/>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5" name="Google Shape;35;p20"/>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20"/>
          <p:cNvSpPr txBox="1"/>
          <p:nvPr>
            <p:ph idx="10" type="dt"/>
          </p:nvPr>
        </p:nvSpPr>
        <p:spPr>
          <a:xfrm>
            <a:off x="838200" y="6356358"/>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20"/>
          <p:cNvSpPr txBox="1"/>
          <p:nvPr>
            <p:ph idx="11" type="ftr"/>
          </p:nvPr>
        </p:nvSpPr>
        <p:spPr>
          <a:xfrm>
            <a:off x="4038600" y="6356358"/>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20"/>
          <p:cNvSpPr txBox="1"/>
          <p:nvPr>
            <p:ph idx="12" type="sldNum"/>
          </p:nvPr>
        </p:nvSpPr>
        <p:spPr>
          <a:xfrm>
            <a:off x="8610600" y="6356358"/>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9" name="Shape 39"/>
        <p:cNvGrpSpPr/>
        <p:nvPr/>
      </p:nvGrpSpPr>
      <p:grpSpPr>
        <a:xfrm>
          <a:off x="0" y="0"/>
          <a:ext cx="0" cy="0"/>
          <a:chOff x="0" y="0"/>
          <a:chExt cx="0" cy="0"/>
        </a:xfrm>
      </p:grpSpPr>
      <p:sp>
        <p:nvSpPr>
          <p:cNvPr id="40" name="Google Shape;40;p19"/>
          <p:cNvSpPr txBox="1"/>
          <p:nvPr>
            <p:ph type="title"/>
          </p:nvPr>
        </p:nvSpPr>
        <p:spPr>
          <a:xfrm>
            <a:off x="831851" y="1709746"/>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19"/>
          <p:cNvSpPr txBox="1"/>
          <p:nvPr>
            <p:ph idx="1" type="body"/>
          </p:nvPr>
        </p:nvSpPr>
        <p:spPr>
          <a:xfrm>
            <a:off x="831851" y="4589471"/>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42" name="Google Shape;42;p19"/>
          <p:cNvSpPr txBox="1"/>
          <p:nvPr>
            <p:ph idx="10" type="dt"/>
          </p:nvPr>
        </p:nvSpPr>
        <p:spPr>
          <a:xfrm>
            <a:off x="838200" y="6356358"/>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9"/>
          <p:cNvSpPr txBox="1"/>
          <p:nvPr>
            <p:ph idx="11" type="ftr"/>
          </p:nvPr>
        </p:nvSpPr>
        <p:spPr>
          <a:xfrm>
            <a:off x="4038600" y="6356358"/>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9"/>
          <p:cNvSpPr txBox="1"/>
          <p:nvPr>
            <p:ph idx="12" type="sldNum"/>
          </p:nvPr>
        </p:nvSpPr>
        <p:spPr>
          <a:xfrm>
            <a:off x="8610600" y="6356358"/>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5" name="Shape 45"/>
        <p:cNvGrpSpPr/>
        <p:nvPr/>
      </p:nvGrpSpPr>
      <p:grpSpPr>
        <a:xfrm>
          <a:off x="0" y="0"/>
          <a:ext cx="0" cy="0"/>
          <a:chOff x="0" y="0"/>
          <a:chExt cx="0" cy="0"/>
        </a:xfrm>
      </p:grpSpPr>
      <p:sp>
        <p:nvSpPr>
          <p:cNvPr id="46" name="Google Shape;46;p21"/>
          <p:cNvSpPr txBox="1"/>
          <p:nvPr>
            <p:ph type="title"/>
          </p:nvPr>
        </p:nvSpPr>
        <p:spPr>
          <a:xfrm>
            <a:off x="839788" y="365129"/>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21"/>
          <p:cNvSpPr txBox="1"/>
          <p:nvPr>
            <p:ph idx="1" type="body"/>
          </p:nvPr>
        </p:nvSpPr>
        <p:spPr>
          <a:xfrm>
            <a:off x="839789"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8" name="Google Shape;48;p21"/>
          <p:cNvSpPr txBox="1"/>
          <p:nvPr>
            <p:ph idx="2" type="body"/>
          </p:nvPr>
        </p:nvSpPr>
        <p:spPr>
          <a:xfrm>
            <a:off x="839789"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9" name="Google Shape;49;p21"/>
          <p:cNvSpPr txBox="1"/>
          <p:nvPr>
            <p:ph idx="3" type="body"/>
          </p:nvPr>
        </p:nvSpPr>
        <p:spPr>
          <a:xfrm>
            <a:off x="6172203"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0" name="Google Shape;50;p21"/>
          <p:cNvSpPr txBox="1"/>
          <p:nvPr>
            <p:ph idx="4" type="body"/>
          </p:nvPr>
        </p:nvSpPr>
        <p:spPr>
          <a:xfrm>
            <a:off x="6172203"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1" name="Google Shape;51;p21"/>
          <p:cNvSpPr txBox="1"/>
          <p:nvPr>
            <p:ph idx="10" type="dt"/>
          </p:nvPr>
        </p:nvSpPr>
        <p:spPr>
          <a:xfrm>
            <a:off x="838200" y="6356358"/>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21"/>
          <p:cNvSpPr txBox="1"/>
          <p:nvPr>
            <p:ph idx="11" type="ftr"/>
          </p:nvPr>
        </p:nvSpPr>
        <p:spPr>
          <a:xfrm>
            <a:off x="4038600" y="6356358"/>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21"/>
          <p:cNvSpPr txBox="1"/>
          <p:nvPr>
            <p:ph idx="12" type="sldNum"/>
          </p:nvPr>
        </p:nvSpPr>
        <p:spPr>
          <a:xfrm>
            <a:off x="8610600" y="6356358"/>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22"/>
          <p:cNvSpPr txBox="1"/>
          <p:nvPr>
            <p:ph idx="10" type="dt"/>
          </p:nvPr>
        </p:nvSpPr>
        <p:spPr>
          <a:xfrm>
            <a:off x="838200" y="6356358"/>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22"/>
          <p:cNvSpPr txBox="1"/>
          <p:nvPr>
            <p:ph idx="11" type="ftr"/>
          </p:nvPr>
        </p:nvSpPr>
        <p:spPr>
          <a:xfrm>
            <a:off x="4038600" y="6356358"/>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22"/>
          <p:cNvSpPr txBox="1"/>
          <p:nvPr>
            <p:ph idx="12" type="sldNum"/>
          </p:nvPr>
        </p:nvSpPr>
        <p:spPr>
          <a:xfrm>
            <a:off x="8610600" y="6356358"/>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23"/>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Arial"/>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23"/>
          <p:cNvSpPr txBox="1"/>
          <p:nvPr>
            <p:ph idx="1" type="body"/>
          </p:nvPr>
        </p:nvSpPr>
        <p:spPr>
          <a:xfrm>
            <a:off x="5183188" y="987433"/>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23"/>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23"/>
          <p:cNvSpPr txBox="1"/>
          <p:nvPr>
            <p:ph idx="10" type="dt"/>
          </p:nvPr>
        </p:nvSpPr>
        <p:spPr>
          <a:xfrm>
            <a:off x="838200" y="6356358"/>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23"/>
          <p:cNvSpPr txBox="1"/>
          <p:nvPr>
            <p:ph idx="11" type="ftr"/>
          </p:nvPr>
        </p:nvSpPr>
        <p:spPr>
          <a:xfrm>
            <a:off x="4038600" y="6356358"/>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23"/>
          <p:cNvSpPr txBox="1"/>
          <p:nvPr>
            <p:ph idx="12" type="sldNum"/>
          </p:nvPr>
        </p:nvSpPr>
        <p:spPr>
          <a:xfrm>
            <a:off x="8610600" y="6356358"/>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24"/>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Arial"/>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24"/>
          <p:cNvSpPr/>
          <p:nvPr>
            <p:ph idx="2" type="pic"/>
          </p:nvPr>
        </p:nvSpPr>
        <p:spPr>
          <a:xfrm>
            <a:off x="5183188" y="987433"/>
            <a:ext cx="6172200" cy="4873625"/>
          </a:xfrm>
          <a:prstGeom prst="rect">
            <a:avLst/>
          </a:prstGeom>
          <a:noFill/>
          <a:ln>
            <a:noFill/>
          </a:ln>
        </p:spPr>
      </p:sp>
      <p:sp>
        <p:nvSpPr>
          <p:cNvPr id="68" name="Google Shape;68;p24"/>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24"/>
          <p:cNvSpPr txBox="1"/>
          <p:nvPr>
            <p:ph idx="10" type="dt"/>
          </p:nvPr>
        </p:nvSpPr>
        <p:spPr>
          <a:xfrm>
            <a:off x="838200" y="6356358"/>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24"/>
          <p:cNvSpPr txBox="1"/>
          <p:nvPr>
            <p:ph idx="11" type="ftr"/>
          </p:nvPr>
        </p:nvSpPr>
        <p:spPr>
          <a:xfrm>
            <a:off x="4038600" y="6356358"/>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24"/>
          <p:cNvSpPr txBox="1"/>
          <p:nvPr>
            <p:ph idx="12" type="sldNum"/>
          </p:nvPr>
        </p:nvSpPr>
        <p:spPr>
          <a:xfrm>
            <a:off x="8610600" y="6356358"/>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5"/>
          <p:cNvSpPr txBox="1"/>
          <p:nvPr>
            <p:ph type="title"/>
          </p:nvPr>
        </p:nvSpPr>
        <p:spPr>
          <a:xfrm>
            <a:off x="838200" y="365129"/>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15"/>
          <p:cNvSpPr txBox="1"/>
          <p:nvPr>
            <p:ph idx="10" type="dt"/>
          </p:nvPr>
        </p:nvSpPr>
        <p:spPr>
          <a:xfrm>
            <a:off x="838200" y="6356358"/>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3" name="Google Shape;13;p15"/>
          <p:cNvSpPr txBox="1"/>
          <p:nvPr>
            <p:ph idx="11" type="ftr"/>
          </p:nvPr>
        </p:nvSpPr>
        <p:spPr>
          <a:xfrm>
            <a:off x="4038600" y="6356358"/>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4" name="Google Shape;14;p15"/>
          <p:cNvSpPr txBox="1"/>
          <p:nvPr>
            <p:ph idx="12" type="sldNum"/>
          </p:nvPr>
        </p:nvSpPr>
        <p:spPr>
          <a:xfrm>
            <a:off x="8610600" y="6356358"/>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https://medium.com/@lportwoodstacer/how-to-email-your-professor-without-being-annoying-af-cf64ae0e4087"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comments" Target="../comments/comment1.xml"/><Relationship Id="rId4" Type="http://schemas.openxmlformats.org/officeDocument/2006/relationships/image" Target="../media/image4.png"/><Relationship Id="rId5"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hyperlink" Target="https://www.nsf.gov/crssprgm/reu/list_result.jsp?unitid=5047" TargetMode="External"/><Relationship Id="rId4" Type="http://schemas.openxmlformats.org/officeDocument/2006/relationships/hyperlink" Target="https://www.niehs.nih.gov/careers/research/summers/index.cfm" TargetMode="External"/><Relationship Id="rId5" Type="http://schemas.openxmlformats.org/officeDocument/2006/relationships/hyperlink" Target="https://www.training.nih.gov/programs/sip" TargetMode="External"/><Relationship Id="rId6" Type="http://schemas.openxmlformats.org/officeDocument/2006/relationships/hyperlink" Target="http://science.energy.gov/wdts/suli/"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hyperlink" Target="http://www.cns.ucsb.edu/undergraduate-summer-research-internships" TargetMode="External"/><Relationship Id="rId4" Type="http://schemas.openxmlformats.org/officeDocument/2006/relationships/hyperlink" Target="http://academics.sa.ucsb.edu/research-funds/gene-lucas-undergraduate-research-fund"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5.xml"/><Relationship Id="rId3" Type="http://schemas.openxmlformats.org/officeDocument/2006/relationships/comments" Target="../comments/commen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comments" Target="../comments/commen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g2bc12a289f9_6_9"/>
          <p:cNvSpPr txBox="1"/>
          <p:nvPr>
            <p:ph type="ctrTitle"/>
          </p:nvPr>
        </p:nvSpPr>
        <p:spPr>
          <a:xfrm>
            <a:off x="1524000" y="1122375"/>
            <a:ext cx="4319100" cy="2387700"/>
          </a:xfrm>
          <a:prstGeom prst="rect">
            <a:avLst/>
          </a:prstGeom>
        </p:spPr>
        <p:txBody>
          <a:bodyPr anchorCtr="0" anchor="b" bIns="45700" lIns="91425" spcFirstLastPara="1" rIns="91425" wrap="square" tIns="45700">
            <a:normAutofit/>
          </a:bodyPr>
          <a:lstStyle/>
          <a:p>
            <a:pPr indent="0" lvl="0" marL="0" rtl="0" algn="ctr">
              <a:spcBef>
                <a:spcPts val="0"/>
              </a:spcBef>
              <a:spcAft>
                <a:spcPts val="0"/>
              </a:spcAft>
              <a:buNone/>
            </a:pPr>
            <a:r>
              <a:rPr lang="en-US"/>
              <a:t>Welcome Biologists! </a:t>
            </a:r>
            <a:endParaRPr/>
          </a:p>
        </p:txBody>
      </p:sp>
      <p:sp>
        <p:nvSpPr>
          <p:cNvPr id="90" name="Google Shape;90;g2bc12a289f9_6_9"/>
          <p:cNvSpPr txBox="1"/>
          <p:nvPr>
            <p:ph idx="1" type="subTitle"/>
          </p:nvPr>
        </p:nvSpPr>
        <p:spPr>
          <a:xfrm>
            <a:off x="845400" y="3867100"/>
            <a:ext cx="5676300" cy="1655700"/>
          </a:xfrm>
          <a:prstGeom prst="rect">
            <a:avLst/>
          </a:prstGeom>
        </p:spPr>
        <p:txBody>
          <a:bodyPr anchorCtr="0" anchor="t" bIns="45700" lIns="91425" spcFirstLastPara="1" rIns="91425" wrap="square" tIns="45700">
            <a:normAutofit/>
          </a:bodyPr>
          <a:lstStyle/>
          <a:p>
            <a:pPr indent="0" lvl="0" marL="0" rtl="0" algn="ctr">
              <a:spcBef>
                <a:spcPts val="1000"/>
              </a:spcBef>
              <a:spcAft>
                <a:spcPts val="0"/>
              </a:spcAft>
              <a:buNone/>
            </a:pPr>
            <a:r>
              <a:rPr lang="en-US"/>
              <a:t>Please register in the following form. Your registration help us keep sponsoring events like this for you!</a:t>
            </a:r>
            <a:endParaRPr/>
          </a:p>
        </p:txBody>
      </p:sp>
      <p:sp>
        <p:nvSpPr>
          <p:cNvPr id="91" name="Google Shape;91;g2bc12a289f9_6_9"/>
          <p:cNvSpPr txBox="1"/>
          <p:nvPr/>
        </p:nvSpPr>
        <p:spPr>
          <a:xfrm>
            <a:off x="3191600" y="5661025"/>
            <a:ext cx="51033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2400">
                <a:solidFill>
                  <a:schemeClr val="dk1"/>
                </a:solidFill>
              </a:rPr>
              <a:t>http://tinyurl.com/registration-biows</a:t>
            </a:r>
            <a:endParaRPr/>
          </a:p>
        </p:txBody>
      </p:sp>
      <p:pic>
        <p:nvPicPr>
          <p:cNvPr id="92" name="Google Shape;92;g2bc12a289f9_6_9"/>
          <p:cNvPicPr preferRelativeResize="0"/>
          <p:nvPr/>
        </p:nvPicPr>
        <p:blipFill>
          <a:blip r:embed="rId3">
            <a:alphaModFix/>
          </a:blip>
          <a:stretch>
            <a:fillRect/>
          </a:stretch>
        </p:blipFill>
        <p:spPr>
          <a:xfrm>
            <a:off x="7150525" y="634675"/>
            <a:ext cx="4667250" cy="46672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g2bc12a289f9_4_0"/>
          <p:cNvSpPr/>
          <p:nvPr/>
        </p:nvSpPr>
        <p:spPr>
          <a:xfrm>
            <a:off x="6037000" y="476425"/>
            <a:ext cx="5930275" cy="5791525"/>
          </a:xfrm>
          <a:prstGeom prst="flowChartProcess">
            <a:avLst/>
          </a:prstGeom>
          <a:solidFill>
            <a:srgbClr val="74BCA6"/>
          </a:solidFill>
          <a:ln>
            <a:noFill/>
          </a:ln>
        </p:spPr>
        <p:txBody>
          <a:bodyPr anchorCtr="0" anchor="ctr" bIns="91425" lIns="91425" spcFirstLastPara="1" rIns="91425" wrap="square" tIns="91425">
            <a:noAutofit/>
          </a:bodyPr>
          <a:lstStyle/>
          <a:p>
            <a:pPr indent="0" lvl="0" marL="0" marR="0" rtl="0" algn="ctr">
              <a:lnSpc>
                <a:spcPct val="90000"/>
              </a:lnSpc>
              <a:spcBef>
                <a:spcPts val="0"/>
              </a:spcBef>
              <a:spcAft>
                <a:spcPts val="0"/>
              </a:spcAft>
              <a:buClr>
                <a:schemeClr val="dk1"/>
              </a:buClr>
              <a:buSzPts val="3300"/>
              <a:buFont typeface="Arial"/>
              <a:buNone/>
            </a:pPr>
            <a:r>
              <a:t/>
            </a:r>
            <a:endParaRPr b="0" i="0" sz="1400" u="none" cap="none" strike="noStrike">
              <a:solidFill>
                <a:srgbClr val="000000"/>
              </a:solidFill>
              <a:latin typeface="Arial"/>
              <a:ea typeface="Arial"/>
              <a:cs typeface="Arial"/>
              <a:sym typeface="Arial"/>
            </a:endParaRPr>
          </a:p>
        </p:txBody>
      </p:sp>
      <p:pic>
        <p:nvPicPr>
          <p:cNvPr id="212" name="Google Shape;212;g2bc12a289f9_4_0"/>
          <p:cNvPicPr preferRelativeResize="0"/>
          <p:nvPr/>
        </p:nvPicPr>
        <p:blipFill>
          <a:blip r:embed="rId3">
            <a:alphaModFix/>
          </a:blip>
          <a:stretch>
            <a:fillRect/>
          </a:stretch>
        </p:blipFill>
        <p:spPr>
          <a:xfrm>
            <a:off x="6951850" y="1521250"/>
            <a:ext cx="4286250" cy="4286250"/>
          </a:xfrm>
          <a:prstGeom prst="rect">
            <a:avLst/>
          </a:prstGeom>
          <a:noFill/>
          <a:ln>
            <a:noFill/>
          </a:ln>
        </p:spPr>
      </p:pic>
      <p:sp>
        <p:nvSpPr>
          <p:cNvPr id="213" name="Google Shape;213;g2bc12a289f9_4_0"/>
          <p:cNvSpPr txBox="1"/>
          <p:nvPr/>
        </p:nvSpPr>
        <p:spPr>
          <a:xfrm>
            <a:off x="6256238" y="628025"/>
            <a:ext cx="54918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2800">
                <a:solidFill>
                  <a:schemeClr val="dk1"/>
                </a:solidFill>
              </a:rPr>
              <a:t>http://tinyurl.com/mcdb-ugrad-ws</a:t>
            </a:r>
            <a:endParaRPr/>
          </a:p>
        </p:txBody>
      </p:sp>
      <p:sp>
        <p:nvSpPr>
          <p:cNvPr id="214" name="Google Shape;214;g2bc12a289f9_4_0"/>
          <p:cNvSpPr/>
          <p:nvPr/>
        </p:nvSpPr>
        <p:spPr>
          <a:xfrm>
            <a:off x="484101" y="470925"/>
            <a:ext cx="4381009" cy="5892104"/>
          </a:xfrm>
          <a:custGeom>
            <a:rect b="b" l="l" r="r" t="t"/>
            <a:pathLst>
              <a:path extrusionOk="0" h="5892104" w="4381009">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215" name="Google Shape;215;g2bc12a289f9_4_0"/>
          <p:cNvSpPr txBox="1"/>
          <p:nvPr>
            <p:ph type="title"/>
          </p:nvPr>
        </p:nvSpPr>
        <p:spPr>
          <a:xfrm>
            <a:off x="863024" y="1012000"/>
            <a:ext cx="3870000" cy="47955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FFFF"/>
              </a:buClr>
              <a:buSzPts val="4400"/>
              <a:buFont typeface="Arial"/>
              <a:buNone/>
            </a:pPr>
            <a:r>
              <a:rPr lang="en-US">
                <a:solidFill>
                  <a:srgbClr val="FFFFFF"/>
                </a:solidFill>
              </a:rPr>
              <a:t>Jamboards</a:t>
            </a:r>
            <a:r>
              <a:rPr lang="en-US">
                <a:solidFill>
                  <a:srgbClr val="FFFFFF"/>
                </a:solidFill>
              </a:rPr>
              <a:t>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11"/>
          <p:cNvSpPr/>
          <p:nvPr/>
        </p:nvSpPr>
        <p:spPr>
          <a:xfrm>
            <a:off x="484101" y="470925"/>
            <a:ext cx="4381009" cy="5892104"/>
          </a:xfrm>
          <a:custGeom>
            <a:rect b="b" l="l" r="r" t="t"/>
            <a:pathLst>
              <a:path extrusionOk="0" h="5892104" w="4381009">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222" name="Google Shape;222;p11"/>
          <p:cNvSpPr txBox="1"/>
          <p:nvPr>
            <p:ph type="title"/>
          </p:nvPr>
        </p:nvSpPr>
        <p:spPr>
          <a:xfrm>
            <a:off x="863024" y="1012000"/>
            <a:ext cx="3870000" cy="47955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FFFF"/>
              </a:buClr>
              <a:buSzPts val="4400"/>
              <a:buFont typeface="Arial"/>
              <a:buNone/>
            </a:pPr>
            <a:r>
              <a:rPr lang="en-US">
                <a:solidFill>
                  <a:srgbClr val="FFFFFF"/>
                </a:solidFill>
              </a:rPr>
              <a:t>Addressing Imposter Syndrome In Our Community </a:t>
            </a:r>
            <a:endParaRPr/>
          </a:p>
        </p:txBody>
      </p:sp>
      <p:grpSp>
        <p:nvGrpSpPr>
          <p:cNvPr id="223" name="Google Shape;223;p11"/>
          <p:cNvGrpSpPr/>
          <p:nvPr/>
        </p:nvGrpSpPr>
        <p:grpSpPr>
          <a:xfrm>
            <a:off x="5194303" y="473798"/>
            <a:ext cx="6513603" cy="5879679"/>
            <a:chOff x="0" y="2873"/>
            <a:chExt cx="6513603" cy="5879679"/>
          </a:xfrm>
        </p:grpSpPr>
        <p:sp>
          <p:nvSpPr>
            <p:cNvPr id="224" name="Google Shape;224;p11"/>
            <p:cNvSpPr/>
            <p:nvPr/>
          </p:nvSpPr>
          <p:spPr>
            <a:xfrm rot="5400000">
              <a:off x="3670582" y="-1133144"/>
              <a:ext cx="1517336" cy="4168706"/>
            </a:xfrm>
            <a:prstGeom prst="round2SameRect">
              <a:avLst>
                <a:gd fmla="val 16667" name="adj1"/>
                <a:gd fmla="val 0" name="adj2"/>
              </a:avLst>
            </a:prstGeom>
            <a:solidFill>
              <a:srgbClr val="D0E5E8">
                <a:alpha val="88235"/>
              </a:srgbClr>
            </a:solidFill>
            <a:ln cap="flat" cmpd="sng" w="12700">
              <a:solidFill>
                <a:srgbClr val="D0E5E8">
                  <a:alpha val="88235"/>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5" name="Google Shape;225;p11"/>
            <p:cNvSpPr txBox="1"/>
            <p:nvPr/>
          </p:nvSpPr>
          <p:spPr>
            <a:xfrm>
              <a:off x="2344897" y="266611"/>
              <a:ext cx="4094636" cy="1369196"/>
            </a:xfrm>
            <a:prstGeom prst="rect">
              <a:avLst/>
            </a:prstGeom>
            <a:noFill/>
            <a:ln>
              <a:noFill/>
            </a:ln>
          </p:spPr>
          <p:txBody>
            <a:bodyPr anchorCtr="0" anchor="ctr" bIns="36175" lIns="72375" spcFirstLastPara="1" rIns="72375" wrap="square" tIns="36175">
              <a:noAutofit/>
            </a:bodyPr>
            <a:lstStyle/>
            <a:p>
              <a:pPr indent="-171450" lvl="1" marL="171450" marR="0" rtl="0" algn="l">
                <a:lnSpc>
                  <a:spcPct val="90000"/>
                </a:lnSpc>
                <a:spcBef>
                  <a:spcPts val="0"/>
                </a:spcBef>
                <a:spcAft>
                  <a:spcPts val="0"/>
                </a:spcAft>
                <a:buClr>
                  <a:schemeClr val="dk1"/>
                </a:buClr>
                <a:buSzPts val="2000"/>
                <a:buFont typeface="Arial"/>
                <a:buChar char="•"/>
              </a:pPr>
              <a:r>
                <a:rPr b="0" i="0" lang="en-US" sz="2000" u="none" cap="none" strike="noStrike">
                  <a:solidFill>
                    <a:schemeClr val="dk1"/>
                  </a:solidFill>
                  <a:latin typeface="Arial"/>
                  <a:ea typeface="Arial"/>
                  <a:cs typeface="Arial"/>
                  <a:sym typeface="Arial"/>
                </a:rPr>
                <a:t>Normalize conversations around imposter feelings. </a:t>
              </a:r>
              <a:endParaRPr b="0" i="0" sz="2000" u="none" cap="none" strike="noStrike">
                <a:solidFill>
                  <a:schemeClr val="dk1"/>
                </a:solidFill>
                <a:latin typeface="Arial"/>
                <a:ea typeface="Arial"/>
                <a:cs typeface="Arial"/>
                <a:sym typeface="Arial"/>
              </a:endParaRPr>
            </a:p>
          </p:txBody>
        </p:sp>
        <p:sp>
          <p:nvSpPr>
            <p:cNvPr id="226" name="Google Shape;226;p11"/>
            <p:cNvSpPr/>
            <p:nvPr/>
          </p:nvSpPr>
          <p:spPr>
            <a:xfrm>
              <a:off x="0" y="2873"/>
              <a:ext cx="2344897" cy="1896670"/>
            </a:xfrm>
            <a:prstGeom prst="roundRect">
              <a:avLst>
                <a:gd fmla="val 16667" name="adj"/>
              </a:avLst>
            </a:prstGeom>
            <a:solidFill>
              <a:schemeClr val="accent2"/>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7" name="Google Shape;227;p11"/>
            <p:cNvSpPr txBox="1"/>
            <p:nvPr/>
          </p:nvSpPr>
          <p:spPr>
            <a:xfrm>
              <a:off x="92588" y="95461"/>
              <a:ext cx="2159721" cy="1711494"/>
            </a:xfrm>
            <a:prstGeom prst="rect">
              <a:avLst/>
            </a:prstGeom>
            <a:noFill/>
            <a:ln>
              <a:noFill/>
            </a:ln>
          </p:spPr>
          <p:txBody>
            <a:bodyPr anchorCtr="0" anchor="ctr" bIns="53325" lIns="106675" spcFirstLastPara="1" rIns="106675" wrap="square" tIns="53325">
              <a:noAutofit/>
            </a:bodyPr>
            <a:lstStyle/>
            <a:p>
              <a:pPr indent="0" lvl="0" marL="0" marR="0" rtl="0" algn="ctr">
                <a:lnSpc>
                  <a:spcPct val="90000"/>
                </a:lnSpc>
                <a:spcBef>
                  <a:spcPts val="0"/>
                </a:spcBef>
                <a:spcAft>
                  <a:spcPts val="0"/>
                </a:spcAft>
                <a:buClr>
                  <a:srgbClr val="000000"/>
                </a:buClr>
                <a:buSzPts val="2800"/>
                <a:buFont typeface="Arial"/>
                <a:buNone/>
              </a:pPr>
              <a:r>
                <a:rPr b="1" i="0" lang="en-US" sz="2800" u="none" cap="none" strike="noStrike">
                  <a:solidFill>
                    <a:schemeClr val="dk1"/>
                  </a:solidFill>
                  <a:latin typeface="Arial"/>
                  <a:ea typeface="Arial"/>
                  <a:cs typeface="Arial"/>
                  <a:sym typeface="Arial"/>
                </a:rPr>
                <a:t>Talk about your own experience </a:t>
              </a:r>
              <a:endParaRPr b="0" i="0" sz="2800" u="none" cap="none" strike="noStrike">
                <a:solidFill>
                  <a:schemeClr val="dk1"/>
                </a:solidFill>
                <a:latin typeface="Arial"/>
                <a:ea typeface="Arial"/>
                <a:cs typeface="Arial"/>
                <a:sym typeface="Arial"/>
              </a:endParaRPr>
            </a:p>
          </p:txBody>
        </p:sp>
        <p:sp>
          <p:nvSpPr>
            <p:cNvPr id="228" name="Google Shape;228;p11"/>
            <p:cNvSpPr/>
            <p:nvPr/>
          </p:nvSpPr>
          <p:spPr>
            <a:xfrm rot="5400000">
              <a:off x="3670582" y="858360"/>
              <a:ext cx="1517336" cy="4168706"/>
            </a:xfrm>
            <a:prstGeom prst="round2SameRect">
              <a:avLst>
                <a:gd fmla="val 16667" name="adj1"/>
                <a:gd fmla="val 0" name="adj2"/>
              </a:avLst>
            </a:prstGeom>
            <a:solidFill>
              <a:srgbClr val="D5E7E1">
                <a:alpha val="88235"/>
              </a:srgbClr>
            </a:solidFill>
            <a:ln cap="flat" cmpd="sng" w="12700">
              <a:solidFill>
                <a:srgbClr val="D5E7E1">
                  <a:alpha val="88235"/>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9" name="Google Shape;229;p11"/>
            <p:cNvSpPr txBox="1"/>
            <p:nvPr/>
          </p:nvSpPr>
          <p:spPr>
            <a:xfrm>
              <a:off x="2344897" y="2258115"/>
              <a:ext cx="4094636" cy="1369196"/>
            </a:xfrm>
            <a:prstGeom prst="rect">
              <a:avLst/>
            </a:prstGeom>
            <a:noFill/>
            <a:ln>
              <a:noFill/>
            </a:ln>
          </p:spPr>
          <p:txBody>
            <a:bodyPr anchorCtr="0" anchor="ctr" bIns="36175" lIns="72375" spcFirstLastPara="1" rIns="72375" wrap="square" tIns="36175">
              <a:noAutofit/>
            </a:bodyPr>
            <a:lstStyle/>
            <a:p>
              <a:pPr indent="-171450" lvl="1" marL="171450" marR="0" rtl="0" algn="l">
                <a:lnSpc>
                  <a:spcPct val="90000"/>
                </a:lnSpc>
                <a:spcBef>
                  <a:spcPts val="0"/>
                </a:spcBef>
                <a:spcAft>
                  <a:spcPts val="0"/>
                </a:spcAft>
                <a:buClr>
                  <a:schemeClr val="dk1"/>
                </a:buClr>
                <a:buSzPts val="1900"/>
                <a:buFont typeface="Arial"/>
                <a:buChar char="•"/>
              </a:pPr>
              <a:r>
                <a:rPr b="0" i="0" lang="en-US" sz="1900" u="none" cap="none" strike="noStrike">
                  <a:solidFill>
                    <a:schemeClr val="dk1"/>
                  </a:solidFill>
                  <a:latin typeface="Arial"/>
                  <a:ea typeface="Arial"/>
                  <a:cs typeface="Arial"/>
                  <a:sym typeface="Arial"/>
                </a:rPr>
                <a:t>Point out concrete examples of progress in others. </a:t>
              </a:r>
              <a:endParaRPr b="0" i="0" sz="1900" u="none" cap="none" strike="noStrike">
                <a:solidFill>
                  <a:schemeClr val="dk1"/>
                </a:solidFill>
                <a:latin typeface="Arial"/>
                <a:ea typeface="Arial"/>
                <a:cs typeface="Arial"/>
                <a:sym typeface="Arial"/>
              </a:endParaRPr>
            </a:p>
            <a:p>
              <a:pPr indent="-171450" lvl="1" marL="171450" marR="0" rtl="0" algn="l">
                <a:lnSpc>
                  <a:spcPct val="90000"/>
                </a:lnSpc>
                <a:spcBef>
                  <a:spcPts val="0"/>
                </a:spcBef>
                <a:spcAft>
                  <a:spcPts val="0"/>
                </a:spcAft>
                <a:buClr>
                  <a:schemeClr val="dk1"/>
                </a:buClr>
                <a:buSzPts val="1900"/>
                <a:buFont typeface="Arial"/>
                <a:buChar char="•"/>
              </a:pPr>
              <a:r>
                <a:rPr b="0" i="0" lang="en-US" sz="1900" u="none" cap="none" strike="noStrike">
                  <a:solidFill>
                    <a:schemeClr val="dk1"/>
                  </a:solidFill>
                  <a:latin typeface="Arial"/>
                  <a:ea typeface="Arial"/>
                  <a:cs typeface="Arial"/>
                  <a:sym typeface="Arial"/>
                </a:rPr>
                <a:t>Note transitions as these often lead to a rise in imposter feelings.</a:t>
              </a:r>
              <a:endParaRPr b="0" i="0" sz="1900" u="none" cap="none" strike="noStrike">
                <a:solidFill>
                  <a:schemeClr val="dk1"/>
                </a:solidFill>
                <a:latin typeface="Arial"/>
                <a:ea typeface="Arial"/>
                <a:cs typeface="Arial"/>
                <a:sym typeface="Arial"/>
              </a:endParaRPr>
            </a:p>
          </p:txBody>
        </p:sp>
        <p:sp>
          <p:nvSpPr>
            <p:cNvPr id="230" name="Google Shape;230;p11"/>
            <p:cNvSpPr/>
            <p:nvPr/>
          </p:nvSpPr>
          <p:spPr>
            <a:xfrm>
              <a:off x="0" y="1994378"/>
              <a:ext cx="2344897" cy="1896670"/>
            </a:xfrm>
            <a:prstGeom prst="roundRect">
              <a:avLst>
                <a:gd fmla="val 16667" name="adj"/>
              </a:avLst>
            </a:prstGeom>
            <a:solidFill>
              <a:srgbClr val="75BDA5"/>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1" name="Google Shape;231;p11"/>
            <p:cNvSpPr txBox="1"/>
            <p:nvPr/>
          </p:nvSpPr>
          <p:spPr>
            <a:xfrm>
              <a:off x="92588" y="2086966"/>
              <a:ext cx="2159721" cy="1711494"/>
            </a:xfrm>
            <a:prstGeom prst="rect">
              <a:avLst/>
            </a:prstGeom>
            <a:noFill/>
            <a:ln>
              <a:noFill/>
            </a:ln>
          </p:spPr>
          <p:txBody>
            <a:bodyPr anchorCtr="0" anchor="ctr" bIns="53325" lIns="106675" spcFirstLastPara="1" rIns="106675" wrap="square" tIns="53325">
              <a:noAutofit/>
            </a:bodyPr>
            <a:lstStyle/>
            <a:p>
              <a:pPr indent="0" lvl="0" marL="0" marR="0" rtl="0" algn="ctr">
                <a:lnSpc>
                  <a:spcPct val="90000"/>
                </a:lnSpc>
                <a:spcBef>
                  <a:spcPts val="0"/>
                </a:spcBef>
                <a:spcAft>
                  <a:spcPts val="0"/>
                </a:spcAft>
                <a:buClr>
                  <a:srgbClr val="000000"/>
                </a:buClr>
                <a:buSzPts val="2800"/>
                <a:buFont typeface="Arial"/>
                <a:buNone/>
              </a:pPr>
              <a:r>
                <a:rPr b="1" i="0" lang="en-US" sz="2800" u="none" cap="none" strike="noStrike">
                  <a:solidFill>
                    <a:schemeClr val="dk1"/>
                  </a:solidFill>
                  <a:latin typeface="Arial"/>
                  <a:ea typeface="Arial"/>
                  <a:cs typeface="Arial"/>
                  <a:sym typeface="Arial"/>
                </a:rPr>
                <a:t>Focus on facts </a:t>
              </a:r>
              <a:endParaRPr b="0" i="0" sz="2800" u="none" cap="none" strike="noStrike">
                <a:solidFill>
                  <a:schemeClr val="dk1"/>
                </a:solidFill>
                <a:latin typeface="Arial"/>
                <a:ea typeface="Arial"/>
                <a:cs typeface="Arial"/>
                <a:sym typeface="Arial"/>
              </a:endParaRPr>
            </a:p>
          </p:txBody>
        </p:sp>
        <p:sp>
          <p:nvSpPr>
            <p:cNvPr id="232" name="Google Shape;232;p11"/>
            <p:cNvSpPr/>
            <p:nvPr/>
          </p:nvSpPr>
          <p:spPr>
            <a:xfrm rot="5400000">
              <a:off x="3670582" y="2849864"/>
              <a:ext cx="1517336" cy="4168706"/>
            </a:xfrm>
            <a:prstGeom prst="round2SameRect">
              <a:avLst>
                <a:gd fmla="val 16667" name="adj1"/>
                <a:gd fmla="val 0" name="adj2"/>
              </a:avLst>
            </a:prstGeom>
            <a:solidFill>
              <a:srgbClr val="D6DADA">
                <a:alpha val="88235"/>
              </a:srgbClr>
            </a:solidFill>
            <a:ln cap="flat" cmpd="sng" w="12700">
              <a:solidFill>
                <a:srgbClr val="D6DADA">
                  <a:alpha val="88235"/>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3" name="Google Shape;233;p11"/>
            <p:cNvSpPr txBox="1"/>
            <p:nvPr/>
          </p:nvSpPr>
          <p:spPr>
            <a:xfrm>
              <a:off x="2344897" y="4249619"/>
              <a:ext cx="4094636" cy="1369196"/>
            </a:xfrm>
            <a:prstGeom prst="rect">
              <a:avLst/>
            </a:prstGeom>
            <a:noFill/>
            <a:ln>
              <a:noFill/>
            </a:ln>
          </p:spPr>
          <p:txBody>
            <a:bodyPr anchorCtr="0" anchor="ctr" bIns="36175" lIns="72375" spcFirstLastPara="1" rIns="72375" wrap="square" tIns="36175">
              <a:noAutofit/>
            </a:bodyPr>
            <a:lstStyle/>
            <a:p>
              <a:pPr indent="-171450" lvl="1" marL="171450" marR="0" rtl="0" algn="l">
                <a:lnSpc>
                  <a:spcPct val="90000"/>
                </a:lnSpc>
                <a:spcBef>
                  <a:spcPts val="0"/>
                </a:spcBef>
                <a:spcAft>
                  <a:spcPts val="0"/>
                </a:spcAft>
                <a:buClr>
                  <a:schemeClr val="dk1"/>
                </a:buClr>
                <a:buSzPts val="1900"/>
                <a:buFont typeface="Arial"/>
                <a:buChar char="•"/>
              </a:pPr>
              <a:r>
                <a:rPr b="0" i="0" lang="en-US" sz="1900" u="none" cap="none" strike="noStrike">
                  <a:solidFill>
                    <a:schemeClr val="dk1"/>
                  </a:solidFill>
                  <a:latin typeface="Arial"/>
                  <a:ea typeface="Arial"/>
                  <a:cs typeface="Arial"/>
                  <a:sym typeface="Arial"/>
                </a:rPr>
                <a:t>We are often made to feel like imposters by others. </a:t>
              </a:r>
              <a:endParaRPr b="0" i="0" sz="1900" u="none" cap="none" strike="noStrike">
                <a:solidFill>
                  <a:schemeClr val="dk1"/>
                </a:solidFill>
                <a:latin typeface="Arial"/>
                <a:ea typeface="Arial"/>
                <a:cs typeface="Arial"/>
                <a:sym typeface="Arial"/>
              </a:endParaRPr>
            </a:p>
            <a:p>
              <a:pPr indent="-171450" lvl="1" marL="171450" marR="0" rtl="0" algn="l">
                <a:lnSpc>
                  <a:spcPct val="90000"/>
                </a:lnSpc>
                <a:spcBef>
                  <a:spcPts val="0"/>
                </a:spcBef>
                <a:spcAft>
                  <a:spcPts val="0"/>
                </a:spcAft>
                <a:buClr>
                  <a:schemeClr val="dk1"/>
                </a:buClr>
                <a:buSzPts val="1900"/>
                <a:buFont typeface="Arial"/>
                <a:buChar char="•"/>
              </a:pPr>
              <a:r>
                <a:rPr b="0" i="0" lang="en-US" sz="1900" u="none" cap="none" strike="noStrike">
                  <a:solidFill>
                    <a:schemeClr val="dk1"/>
                  </a:solidFill>
                  <a:latin typeface="Arial"/>
                  <a:ea typeface="Arial"/>
                  <a:cs typeface="Arial"/>
                  <a:sym typeface="Arial"/>
                </a:rPr>
                <a:t>Encourage learning through and from mistakes.</a:t>
              </a:r>
              <a:endParaRPr b="0" i="0" sz="1900" u="none" cap="none" strike="noStrike">
                <a:solidFill>
                  <a:schemeClr val="dk1"/>
                </a:solidFill>
                <a:latin typeface="Arial"/>
                <a:ea typeface="Arial"/>
                <a:cs typeface="Arial"/>
                <a:sym typeface="Arial"/>
              </a:endParaRPr>
            </a:p>
          </p:txBody>
        </p:sp>
        <p:sp>
          <p:nvSpPr>
            <p:cNvPr id="234" name="Google Shape;234;p11"/>
            <p:cNvSpPr/>
            <p:nvPr/>
          </p:nvSpPr>
          <p:spPr>
            <a:xfrm>
              <a:off x="0" y="3985882"/>
              <a:ext cx="2344897" cy="1896670"/>
            </a:xfrm>
            <a:prstGeom prst="roundRect">
              <a:avLst>
                <a:gd fmla="val 16667" name="adj"/>
              </a:avLst>
            </a:prstGeom>
            <a:solidFill>
              <a:schemeClr val="accent4"/>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5" name="Google Shape;235;p11"/>
            <p:cNvSpPr txBox="1"/>
            <p:nvPr/>
          </p:nvSpPr>
          <p:spPr>
            <a:xfrm>
              <a:off x="92588" y="4078470"/>
              <a:ext cx="2159721" cy="1711494"/>
            </a:xfrm>
            <a:prstGeom prst="rect">
              <a:avLst/>
            </a:prstGeom>
            <a:noFill/>
            <a:ln>
              <a:noFill/>
            </a:ln>
          </p:spPr>
          <p:txBody>
            <a:bodyPr anchorCtr="0" anchor="ctr" bIns="53325" lIns="106675" spcFirstLastPara="1" rIns="106675" wrap="square" tIns="53325">
              <a:noAutofit/>
            </a:bodyPr>
            <a:lstStyle/>
            <a:p>
              <a:pPr indent="0" lvl="0" marL="0" marR="0" rtl="0" algn="ctr">
                <a:lnSpc>
                  <a:spcPct val="90000"/>
                </a:lnSpc>
                <a:spcBef>
                  <a:spcPts val="0"/>
                </a:spcBef>
                <a:spcAft>
                  <a:spcPts val="0"/>
                </a:spcAft>
                <a:buClr>
                  <a:srgbClr val="000000"/>
                </a:buClr>
                <a:buSzPts val="2800"/>
                <a:buFont typeface="Arial"/>
                <a:buNone/>
              </a:pPr>
              <a:r>
                <a:rPr b="1" i="0" lang="en-US" sz="2800" u="none" cap="none" strike="noStrike">
                  <a:solidFill>
                    <a:schemeClr val="dk1"/>
                  </a:solidFill>
                  <a:latin typeface="Arial"/>
                  <a:ea typeface="Arial"/>
                  <a:cs typeface="Arial"/>
                  <a:sym typeface="Arial"/>
                </a:rPr>
                <a:t>Create a welcoming community </a:t>
              </a:r>
              <a:r>
                <a:rPr b="1" i="0" lang="en-US" sz="2800" u="none" cap="none" strike="noStrike">
                  <a:solidFill>
                    <a:schemeClr val="lt1"/>
                  </a:solidFill>
                  <a:latin typeface="Arial"/>
                  <a:ea typeface="Arial"/>
                  <a:cs typeface="Arial"/>
                  <a:sym typeface="Arial"/>
                </a:rPr>
                <a:t> </a:t>
              </a:r>
              <a:endParaRPr b="0" i="0" sz="2800" u="none" cap="none" strike="noStrike">
                <a:solidFill>
                  <a:schemeClr val="lt1"/>
                </a:solidFill>
                <a:latin typeface="Arial"/>
                <a:ea typeface="Arial"/>
                <a:cs typeface="Arial"/>
                <a:sym typeface="Arial"/>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g2467aff862a_0_0"/>
          <p:cNvSpPr/>
          <p:nvPr/>
        </p:nvSpPr>
        <p:spPr>
          <a:xfrm>
            <a:off x="484101" y="470925"/>
            <a:ext cx="4381009" cy="5892104"/>
          </a:xfrm>
          <a:custGeom>
            <a:rect b="b" l="l" r="r" t="t"/>
            <a:pathLst>
              <a:path extrusionOk="0" h="5892104" w="4381009">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242" name="Google Shape;242;g2467aff862a_0_0"/>
          <p:cNvSpPr txBox="1"/>
          <p:nvPr>
            <p:ph type="title"/>
          </p:nvPr>
        </p:nvSpPr>
        <p:spPr>
          <a:xfrm>
            <a:off x="863034" y="1012004"/>
            <a:ext cx="3416100" cy="47955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FFFF"/>
              </a:buClr>
              <a:buSzPts val="4400"/>
              <a:buFont typeface="Arial"/>
              <a:buNone/>
            </a:pPr>
            <a:r>
              <a:rPr lang="en-US">
                <a:solidFill>
                  <a:srgbClr val="FFFFFF"/>
                </a:solidFill>
              </a:rPr>
              <a:t>Resources and References</a:t>
            </a:r>
            <a:endParaRPr/>
          </a:p>
        </p:txBody>
      </p:sp>
      <p:sp>
        <p:nvSpPr>
          <p:cNvPr id="243" name="Google Shape;243;g2467aff862a_0_0"/>
          <p:cNvSpPr txBox="1"/>
          <p:nvPr/>
        </p:nvSpPr>
        <p:spPr>
          <a:xfrm>
            <a:off x="5194303" y="473578"/>
            <a:ext cx="6513600" cy="2329200"/>
          </a:xfrm>
          <a:prstGeom prst="rect">
            <a:avLst/>
          </a:prstGeom>
          <a:noFill/>
          <a:ln>
            <a:noFill/>
          </a:ln>
        </p:spPr>
        <p:txBody>
          <a:bodyPr anchorCtr="0" anchor="ctr" bIns="234675" lIns="234675" spcFirstLastPara="1" rIns="234675" wrap="square" tIns="234675">
            <a:noAutofit/>
          </a:bodyPr>
          <a:lstStyle/>
          <a:p>
            <a:pPr indent="0" lvl="0" marL="0" marR="0" rtl="0" algn="ctr">
              <a:lnSpc>
                <a:spcPct val="90000"/>
              </a:lnSpc>
              <a:spcBef>
                <a:spcPts val="0"/>
              </a:spcBef>
              <a:spcAft>
                <a:spcPts val="0"/>
              </a:spcAft>
              <a:buClr>
                <a:srgbClr val="000000"/>
              </a:buClr>
              <a:buSzPts val="3300"/>
              <a:buFont typeface="Arial"/>
              <a:buNone/>
            </a:pPr>
            <a:r>
              <a:rPr b="0" i="0" lang="en-US" sz="3300" u="none" cap="none" strike="noStrike">
                <a:solidFill>
                  <a:schemeClr val="lt1"/>
                </a:solidFill>
                <a:latin typeface="Arial"/>
                <a:ea typeface="Arial"/>
                <a:cs typeface="Arial"/>
                <a:sym typeface="Arial"/>
              </a:rPr>
              <a:t>Severe negative thoughts and feelings may benefit from seeking professional help. </a:t>
            </a:r>
            <a:endParaRPr b="0" i="0" sz="1400" u="none" cap="none" strike="noStrike">
              <a:solidFill>
                <a:srgbClr val="000000"/>
              </a:solidFill>
              <a:latin typeface="Arial"/>
              <a:ea typeface="Arial"/>
              <a:cs typeface="Arial"/>
              <a:sym typeface="Arial"/>
            </a:endParaRPr>
          </a:p>
        </p:txBody>
      </p:sp>
      <p:sp>
        <p:nvSpPr>
          <p:cNvPr id="244" name="Google Shape;244;g2467aff862a_0_0"/>
          <p:cNvSpPr/>
          <p:nvPr/>
        </p:nvSpPr>
        <p:spPr>
          <a:xfrm>
            <a:off x="5517925" y="571500"/>
            <a:ext cx="5930275" cy="5791525"/>
          </a:xfrm>
          <a:prstGeom prst="flowChartProcess">
            <a:avLst/>
          </a:prstGeom>
          <a:solidFill>
            <a:srgbClr val="74BCA6"/>
          </a:solidFill>
          <a:ln>
            <a:noFill/>
          </a:ln>
        </p:spPr>
        <p:txBody>
          <a:bodyPr anchorCtr="0" anchor="ctr" bIns="91425" lIns="91425" spcFirstLastPara="1" rIns="91425" wrap="square" tIns="91425">
            <a:noAutofit/>
          </a:bodyPr>
          <a:lstStyle/>
          <a:p>
            <a:pPr indent="0" lvl="0" marL="0" marR="0" rtl="0" algn="ctr">
              <a:lnSpc>
                <a:spcPct val="90000"/>
              </a:lnSpc>
              <a:spcBef>
                <a:spcPts val="0"/>
              </a:spcBef>
              <a:spcAft>
                <a:spcPts val="0"/>
              </a:spcAft>
              <a:buClr>
                <a:schemeClr val="dk1"/>
              </a:buClr>
              <a:buSzPts val="3300"/>
              <a:buFont typeface="Arial"/>
              <a:buNone/>
            </a:pPr>
            <a:r>
              <a:t/>
            </a:r>
            <a:endParaRPr b="0" i="0" sz="1400" u="none" cap="none" strike="noStrike">
              <a:solidFill>
                <a:srgbClr val="000000"/>
              </a:solidFill>
              <a:latin typeface="Arial"/>
              <a:ea typeface="Arial"/>
              <a:cs typeface="Arial"/>
              <a:sym typeface="Arial"/>
            </a:endParaRPr>
          </a:p>
        </p:txBody>
      </p:sp>
      <p:pic>
        <p:nvPicPr>
          <p:cNvPr id="245" name="Google Shape;245;g2467aff862a_0_0"/>
          <p:cNvPicPr preferRelativeResize="0"/>
          <p:nvPr/>
        </p:nvPicPr>
        <p:blipFill rotWithShape="1">
          <a:blip r:embed="rId3">
            <a:alphaModFix/>
          </a:blip>
          <a:srcRect b="0" l="0" r="0" t="0"/>
          <a:stretch/>
        </p:blipFill>
        <p:spPr>
          <a:xfrm>
            <a:off x="5908275" y="924437"/>
            <a:ext cx="5085650" cy="508565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gb7ce899847_0_0"/>
          <p:cNvSpPr/>
          <p:nvPr/>
        </p:nvSpPr>
        <p:spPr>
          <a:xfrm>
            <a:off x="355606" y="0"/>
            <a:ext cx="11480400" cy="2754000"/>
          </a:xfrm>
          <a:prstGeom prst="rect">
            <a:avLst/>
          </a:prstGeom>
          <a:gradFill>
            <a:gsLst>
              <a:gs pos="0">
                <a:srgbClr val="2E85A7"/>
              </a:gs>
              <a:gs pos="25000">
                <a:srgbClr val="2E85A7"/>
              </a:gs>
              <a:gs pos="94000">
                <a:srgbClr val="243748"/>
              </a:gs>
              <a:gs pos="100000">
                <a:srgbClr val="243748"/>
              </a:gs>
            </a:gsLst>
            <a:lin ang="4199895"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pic>
        <p:nvPicPr>
          <p:cNvPr id="252" name="Google Shape;252;gb7ce899847_0_0"/>
          <p:cNvPicPr preferRelativeResize="0"/>
          <p:nvPr/>
        </p:nvPicPr>
        <p:blipFill rotWithShape="1">
          <a:blip r:embed="rId3">
            <a:alphaModFix/>
          </a:blip>
          <a:srcRect b="0" l="0" r="0" t="0"/>
          <a:stretch/>
        </p:blipFill>
        <p:spPr>
          <a:xfrm>
            <a:off x="-200" y="0"/>
            <a:ext cx="12192000" cy="6858000"/>
          </a:xfrm>
          <a:prstGeom prst="rect">
            <a:avLst/>
          </a:prstGeom>
          <a:noFill/>
          <a:ln>
            <a:noFill/>
          </a:ln>
        </p:spPr>
      </p:pic>
      <p:sp>
        <p:nvSpPr>
          <p:cNvPr id="253" name="Google Shape;253;gb7ce899847_0_0"/>
          <p:cNvSpPr txBox="1"/>
          <p:nvPr>
            <p:ph type="title"/>
          </p:nvPr>
        </p:nvSpPr>
        <p:spPr>
          <a:xfrm>
            <a:off x="1179227" y="826681"/>
            <a:ext cx="9833400" cy="13257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2000"/>
              <a:buFont typeface="Arial"/>
              <a:buNone/>
            </a:pPr>
            <a:r>
              <a:rPr lang="en-US" sz="3400">
                <a:solidFill>
                  <a:schemeClr val="lt1"/>
                </a:solidFill>
              </a:rPr>
              <a:t>Thank you to the teams that made this workshop possible!</a:t>
            </a:r>
            <a:endParaRPr sz="5400">
              <a:solidFill>
                <a:schemeClr val="lt1"/>
              </a:solidFill>
            </a:endParaRPr>
          </a:p>
        </p:txBody>
      </p:sp>
      <p:sp>
        <p:nvSpPr>
          <p:cNvPr id="254" name="Google Shape;254;gb7ce899847_0_0"/>
          <p:cNvSpPr/>
          <p:nvPr/>
        </p:nvSpPr>
        <p:spPr>
          <a:xfrm>
            <a:off x="711400" y="2754000"/>
            <a:ext cx="10843800" cy="4047300"/>
          </a:xfrm>
          <a:prstGeom prst="roundRect">
            <a:avLst>
              <a:gd fmla="val 16667" name="adj"/>
            </a:avLst>
          </a:prstGeom>
          <a:solidFill>
            <a:schemeClr val="lt1"/>
          </a:solidFill>
          <a:ln cap="flat" cmpd="sng" w="38100">
            <a:solidFill>
              <a:srgbClr val="4A9B82"/>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Arial"/>
              <a:ea typeface="Arial"/>
              <a:cs typeface="Arial"/>
              <a:sym typeface="Arial"/>
            </a:endParaRPr>
          </a:p>
          <a:p>
            <a:pPr indent="0" lvl="0" marL="0" marR="0" rtl="0" algn="r">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Arial"/>
              <a:ea typeface="Arial"/>
              <a:cs typeface="Arial"/>
              <a:sym typeface="Arial"/>
            </a:endParaRPr>
          </a:p>
          <a:p>
            <a:pPr indent="0" lvl="0" marL="0" marR="0" rtl="0" algn="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255" name="Google Shape;255;gb7ce899847_0_0"/>
          <p:cNvSpPr txBox="1"/>
          <p:nvPr/>
        </p:nvSpPr>
        <p:spPr>
          <a:xfrm>
            <a:off x="8293075" y="2915250"/>
            <a:ext cx="2912400" cy="3724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1600"/>
              <a:buFont typeface="Arial"/>
              <a:buNone/>
            </a:pPr>
            <a:r>
              <a:rPr b="0" i="0" lang="en-US" sz="1800" u="sng" cap="none" strike="noStrike">
                <a:solidFill>
                  <a:schemeClr val="dk1"/>
                </a:solidFill>
                <a:latin typeface="Arial"/>
                <a:ea typeface="Arial"/>
                <a:cs typeface="Arial"/>
                <a:sym typeface="Arial"/>
              </a:rPr>
              <a:t>UC Davis Team</a:t>
            </a:r>
            <a:endParaRPr b="0" i="0" sz="1800" u="sng"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1400"/>
              <a:buFont typeface="Arial"/>
              <a:buNone/>
            </a:pPr>
            <a:r>
              <a:rPr b="0" i="0" lang="en-US" sz="1800" u="none" cap="none" strike="noStrike">
                <a:solidFill>
                  <a:schemeClr val="dk1"/>
                </a:solidFill>
                <a:latin typeface="Arial"/>
                <a:ea typeface="Arial"/>
                <a:cs typeface="Arial"/>
                <a:sym typeface="Arial"/>
              </a:rPr>
              <a:t>Rose Baunach</a:t>
            </a:r>
            <a:endParaRPr b="0" i="0" sz="18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1400"/>
              <a:buFont typeface="Arial"/>
              <a:buNone/>
            </a:pPr>
            <a:r>
              <a:rPr b="0" i="0" lang="en-US" sz="1800" u="none" cap="none" strike="noStrike">
                <a:solidFill>
                  <a:schemeClr val="dk1"/>
                </a:solidFill>
                <a:latin typeface="Arial"/>
                <a:ea typeface="Arial"/>
                <a:cs typeface="Arial"/>
                <a:sym typeface="Arial"/>
              </a:rPr>
              <a:t>Cassey Chap</a:t>
            </a:r>
            <a:endParaRPr b="0" i="0" sz="18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1400"/>
              <a:buFont typeface="Arial"/>
              <a:buNone/>
            </a:pPr>
            <a:r>
              <a:rPr b="0" i="0" lang="en-US" sz="1800" u="none" cap="none" strike="noStrike">
                <a:solidFill>
                  <a:schemeClr val="dk1"/>
                </a:solidFill>
                <a:latin typeface="Arial"/>
                <a:ea typeface="Arial"/>
                <a:cs typeface="Arial"/>
                <a:sym typeface="Arial"/>
              </a:rPr>
              <a:t>Pratik Gandhi</a:t>
            </a:r>
            <a:endParaRPr b="0" i="0" sz="18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1400"/>
              <a:buFont typeface="Arial"/>
              <a:buNone/>
            </a:pPr>
            <a:r>
              <a:rPr b="0" i="0" lang="en-US" sz="1800" u="none" cap="none" strike="noStrike">
                <a:solidFill>
                  <a:schemeClr val="dk1"/>
                </a:solidFill>
                <a:latin typeface="Arial"/>
                <a:ea typeface="Arial"/>
                <a:cs typeface="Arial"/>
                <a:sym typeface="Arial"/>
              </a:rPr>
              <a:t>Jessie Hirtenstein</a:t>
            </a:r>
            <a:endParaRPr b="0" i="0" sz="18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1400"/>
              <a:buFont typeface="Arial"/>
              <a:buNone/>
            </a:pPr>
            <a:r>
              <a:rPr b="0" i="0" lang="en-US" sz="1800" u="none" cap="none" strike="noStrike">
                <a:solidFill>
                  <a:schemeClr val="dk1"/>
                </a:solidFill>
                <a:latin typeface="Arial"/>
                <a:ea typeface="Arial"/>
                <a:cs typeface="Arial"/>
                <a:sym typeface="Arial"/>
              </a:rPr>
              <a:t>Metzli Montero</a:t>
            </a:r>
            <a:endParaRPr b="0" i="0" sz="18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1400"/>
              <a:buFont typeface="Arial"/>
              <a:buNone/>
            </a:pPr>
            <a:r>
              <a:rPr b="0" i="0" lang="en-US" sz="1800" u="none" cap="none" strike="noStrike">
                <a:solidFill>
                  <a:schemeClr val="dk1"/>
                </a:solidFill>
                <a:latin typeface="Arial"/>
                <a:ea typeface="Arial"/>
                <a:cs typeface="Arial"/>
                <a:sym typeface="Arial"/>
              </a:rPr>
              <a:t>Aaron Poletti</a:t>
            </a:r>
            <a:endParaRPr b="0" i="0" sz="18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1400"/>
              <a:buFont typeface="Arial"/>
              <a:buNone/>
            </a:pPr>
            <a:r>
              <a:rPr b="0" i="0" lang="en-US" sz="1800" u="none" cap="none" strike="noStrike">
                <a:solidFill>
                  <a:schemeClr val="dk1"/>
                </a:solidFill>
                <a:latin typeface="Arial"/>
                <a:ea typeface="Arial"/>
                <a:cs typeface="Arial"/>
                <a:sym typeface="Arial"/>
              </a:rPr>
              <a:t>Anastasiya Salova</a:t>
            </a:r>
            <a:endParaRPr b="0" i="0" sz="18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1400"/>
              <a:buFont typeface="Arial"/>
              <a:buNone/>
            </a:pPr>
            <a:r>
              <a:rPr b="0" i="0" lang="en-US" sz="1800" u="none" cap="none" strike="noStrike">
                <a:solidFill>
                  <a:schemeClr val="dk1"/>
                </a:solidFill>
                <a:latin typeface="Arial"/>
                <a:ea typeface="Arial"/>
                <a:cs typeface="Arial"/>
                <a:sym typeface="Arial"/>
              </a:rPr>
              <a:t>Jenna Samuel</a:t>
            </a:r>
            <a:endParaRPr b="0" i="0" sz="18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1400"/>
              <a:buFont typeface="Arial"/>
              <a:buNone/>
            </a:pPr>
            <a:r>
              <a:rPr b="0" i="0" lang="en-US" sz="1800" u="none" cap="none" strike="noStrike">
                <a:solidFill>
                  <a:schemeClr val="dk1"/>
                </a:solidFill>
                <a:latin typeface="Arial"/>
                <a:ea typeface="Arial"/>
                <a:cs typeface="Arial"/>
                <a:sym typeface="Arial"/>
              </a:rPr>
              <a:t>Victoria Strait</a:t>
            </a:r>
            <a:endParaRPr b="0" i="0" sz="18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1400"/>
              <a:buFont typeface="Arial"/>
              <a:buNone/>
            </a:pPr>
            <a:r>
              <a:rPr b="0" i="0" lang="en-US" sz="1800" u="none" cap="none" strike="noStrike">
                <a:solidFill>
                  <a:schemeClr val="dk1"/>
                </a:solidFill>
                <a:latin typeface="Arial"/>
                <a:ea typeface="Arial"/>
                <a:cs typeface="Arial"/>
                <a:sym typeface="Arial"/>
              </a:rPr>
              <a:t>Ariadna Venegas Li</a:t>
            </a:r>
            <a:endParaRPr b="0" i="0" sz="18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1400"/>
              <a:buFont typeface="Arial"/>
              <a:buNone/>
            </a:pPr>
            <a:r>
              <a:rPr b="0" i="0" lang="en-US" sz="1800" u="none" cap="none" strike="noStrike">
                <a:solidFill>
                  <a:schemeClr val="dk1"/>
                </a:solidFill>
                <a:latin typeface="Arial"/>
                <a:ea typeface="Arial"/>
                <a:cs typeface="Arial"/>
                <a:sym typeface="Arial"/>
              </a:rPr>
              <a:t>Morgan Walker</a:t>
            </a:r>
            <a:endParaRPr b="0" i="0" sz="1800" u="none" cap="none" strike="noStrike">
              <a:solidFill>
                <a:srgbClr val="000000"/>
              </a:solidFill>
              <a:latin typeface="Arial"/>
              <a:ea typeface="Arial"/>
              <a:cs typeface="Arial"/>
              <a:sym typeface="Arial"/>
            </a:endParaRPr>
          </a:p>
        </p:txBody>
      </p:sp>
      <p:sp>
        <p:nvSpPr>
          <p:cNvPr id="256" name="Google Shape;256;gb7ce899847_0_0"/>
          <p:cNvSpPr txBox="1"/>
          <p:nvPr/>
        </p:nvSpPr>
        <p:spPr>
          <a:xfrm>
            <a:off x="4982763" y="2915250"/>
            <a:ext cx="3000000" cy="25551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sng" cap="none" strike="noStrike">
                <a:solidFill>
                  <a:schemeClr val="dk1"/>
                </a:solidFill>
                <a:latin typeface="Arial"/>
                <a:ea typeface="Arial"/>
                <a:cs typeface="Arial"/>
                <a:sym typeface="Arial"/>
              </a:rPr>
              <a:t>UC Berkeley Team</a:t>
            </a:r>
            <a:endParaRPr b="0" i="0" sz="1800" u="sng"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Sunnyjoy Dupuis</a:t>
            </a:r>
            <a:endParaRPr b="0" i="0" sz="18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Kristi Geiger</a:t>
            </a:r>
            <a:endParaRPr b="0" i="0" sz="18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Robyn Jasper</a:t>
            </a:r>
            <a:endParaRPr b="0" i="0" sz="18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Molly Kirk</a:t>
            </a:r>
            <a:endParaRPr b="0" i="0" sz="18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Peggy Lemaux</a:t>
            </a:r>
            <a:endParaRPr b="0" i="0" sz="18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Dhruv Patel</a:t>
            </a:r>
            <a:endParaRPr b="0" i="0" sz="18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57" name="Google Shape;257;gb7ce899847_0_0"/>
          <p:cNvSpPr txBox="1"/>
          <p:nvPr/>
        </p:nvSpPr>
        <p:spPr>
          <a:xfrm>
            <a:off x="1179225" y="2915250"/>
            <a:ext cx="3000000" cy="33471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1600"/>
              <a:buFont typeface="Arial"/>
              <a:buNone/>
            </a:pPr>
            <a:r>
              <a:rPr b="0" i="0" lang="en-US" sz="1800" u="sng" cap="none" strike="noStrike">
                <a:solidFill>
                  <a:schemeClr val="dk1"/>
                </a:solidFill>
                <a:latin typeface="Arial"/>
                <a:ea typeface="Arial"/>
                <a:cs typeface="Arial"/>
                <a:sym typeface="Arial"/>
              </a:rPr>
              <a:t>UC Santa Barbara Team</a:t>
            </a:r>
            <a:endParaRPr b="0" i="0" sz="1800" u="sng" cap="none" strike="noStrike">
              <a:solidFill>
                <a:schemeClr val="dk1"/>
              </a:solidFill>
              <a:latin typeface="Arial"/>
              <a:ea typeface="Arial"/>
              <a:cs typeface="Arial"/>
              <a:sym typeface="Arial"/>
            </a:endParaRPr>
          </a:p>
          <a:p>
            <a:pPr indent="0" lvl="0" marL="0" marR="0" rtl="0" algn="ctr">
              <a:lnSpc>
                <a:spcPct val="136363"/>
              </a:lnSpc>
              <a:spcBef>
                <a:spcPts val="0"/>
              </a:spcBef>
              <a:spcAft>
                <a:spcPts val="0"/>
              </a:spcAft>
              <a:buClr>
                <a:srgbClr val="000000"/>
              </a:buClr>
              <a:buSzPts val="1800"/>
              <a:buFont typeface="Arial"/>
              <a:buNone/>
            </a:pPr>
            <a:r>
              <a:rPr b="0" i="0" lang="en-US" sz="1800" u="none" cap="none" strike="noStrike">
                <a:solidFill>
                  <a:srgbClr val="222222"/>
                </a:solidFill>
                <a:highlight>
                  <a:srgbClr val="FFFFFF"/>
                </a:highlight>
                <a:latin typeface="Arial"/>
                <a:ea typeface="Arial"/>
                <a:cs typeface="Arial"/>
                <a:sym typeface="Arial"/>
              </a:rPr>
              <a:t>Molly Kirk</a:t>
            </a:r>
            <a:endParaRPr b="0" i="0" sz="1800" u="none" cap="none" strike="noStrike">
              <a:solidFill>
                <a:srgbClr val="222222"/>
              </a:solidFill>
              <a:highlight>
                <a:srgbClr val="FFFFFF"/>
              </a:highlight>
              <a:latin typeface="Arial"/>
              <a:ea typeface="Arial"/>
              <a:cs typeface="Arial"/>
              <a:sym typeface="Arial"/>
            </a:endParaRPr>
          </a:p>
          <a:p>
            <a:pPr indent="0" lvl="0" marL="0" marR="0" rtl="0" algn="ctr">
              <a:lnSpc>
                <a:spcPct val="136363"/>
              </a:lnSpc>
              <a:spcBef>
                <a:spcPts val="0"/>
              </a:spcBef>
              <a:spcAft>
                <a:spcPts val="0"/>
              </a:spcAft>
              <a:buClr>
                <a:srgbClr val="000000"/>
              </a:buClr>
              <a:buSzPts val="1800"/>
              <a:buFont typeface="Arial"/>
              <a:buNone/>
            </a:pPr>
            <a:r>
              <a:rPr b="0" i="0" lang="en-US" sz="1800" u="none" cap="none" strike="noStrike">
                <a:solidFill>
                  <a:srgbClr val="1F1F1F"/>
                </a:solidFill>
                <a:highlight>
                  <a:srgbClr val="FFFFFF"/>
                </a:highlight>
                <a:latin typeface="Arial"/>
                <a:ea typeface="Arial"/>
                <a:cs typeface="Arial"/>
                <a:sym typeface="Arial"/>
              </a:rPr>
              <a:t>Ruth Finkelstein</a:t>
            </a:r>
            <a:endParaRPr b="0" i="0" sz="1800" u="none" cap="none" strike="noStrike">
              <a:solidFill>
                <a:srgbClr val="1F1F1F"/>
              </a:solidFill>
              <a:highlight>
                <a:srgbClr val="FFFFFF"/>
              </a:highlight>
              <a:latin typeface="Arial"/>
              <a:ea typeface="Arial"/>
              <a:cs typeface="Arial"/>
              <a:sym typeface="Arial"/>
            </a:endParaRPr>
          </a:p>
          <a:p>
            <a:pPr indent="0" lvl="0" marL="0" marR="0" rtl="0" algn="ctr">
              <a:lnSpc>
                <a:spcPct val="136363"/>
              </a:lnSpc>
              <a:spcBef>
                <a:spcPts val="0"/>
              </a:spcBef>
              <a:spcAft>
                <a:spcPts val="0"/>
              </a:spcAft>
              <a:buClr>
                <a:srgbClr val="000000"/>
              </a:buClr>
              <a:buSzPts val="1800"/>
              <a:buFont typeface="Arial"/>
              <a:buNone/>
            </a:pPr>
            <a:r>
              <a:rPr b="0" i="0" lang="en-US" sz="1800" u="none" cap="none" strike="noStrike">
                <a:solidFill>
                  <a:srgbClr val="222222"/>
                </a:solidFill>
                <a:highlight>
                  <a:srgbClr val="FFFFFF"/>
                </a:highlight>
                <a:latin typeface="Arial"/>
                <a:ea typeface="Arial"/>
                <a:cs typeface="Arial"/>
                <a:sym typeface="Arial"/>
              </a:rPr>
              <a:t> Ikuko Smith </a:t>
            </a:r>
            <a:endParaRPr b="0" i="0" sz="1800" u="none" cap="none" strike="noStrike">
              <a:solidFill>
                <a:srgbClr val="222222"/>
              </a:solidFill>
              <a:highlight>
                <a:srgbClr val="FFFFFF"/>
              </a:highlight>
              <a:latin typeface="Arial"/>
              <a:ea typeface="Arial"/>
              <a:cs typeface="Arial"/>
              <a:sym typeface="Arial"/>
            </a:endParaRPr>
          </a:p>
          <a:p>
            <a:pPr indent="0" lvl="0" marL="0" marR="0" rtl="0" algn="ctr">
              <a:lnSpc>
                <a:spcPct val="136363"/>
              </a:lnSpc>
              <a:spcBef>
                <a:spcPts val="0"/>
              </a:spcBef>
              <a:spcAft>
                <a:spcPts val="0"/>
              </a:spcAft>
              <a:buClr>
                <a:srgbClr val="000000"/>
              </a:buClr>
              <a:buSzPts val="1800"/>
              <a:buFont typeface="Arial"/>
              <a:buNone/>
            </a:pPr>
            <a:r>
              <a:rPr b="0" i="0" lang="en-US" sz="1800" u="none" cap="none" strike="noStrike">
                <a:solidFill>
                  <a:srgbClr val="222222"/>
                </a:solidFill>
                <a:highlight>
                  <a:srgbClr val="FFFFFF"/>
                </a:highlight>
                <a:latin typeface="Arial"/>
                <a:ea typeface="Arial"/>
                <a:cs typeface="Arial"/>
                <a:sym typeface="Arial"/>
              </a:rPr>
              <a:t>Annalise Bond </a:t>
            </a:r>
            <a:endParaRPr b="0" i="0" sz="1800" u="none" cap="none" strike="noStrike">
              <a:solidFill>
                <a:srgbClr val="222222"/>
              </a:solidFill>
              <a:highlight>
                <a:srgbClr val="FFFFFF"/>
              </a:highlight>
              <a:latin typeface="Arial"/>
              <a:ea typeface="Arial"/>
              <a:cs typeface="Arial"/>
              <a:sym typeface="Arial"/>
            </a:endParaRPr>
          </a:p>
          <a:p>
            <a:pPr indent="0" lvl="0" marL="0" marR="0" rtl="0" algn="ctr">
              <a:lnSpc>
                <a:spcPct val="136363"/>
              </a:lnSpc>
              <a:spcBef>
                <a:spcPts val="0"/>
              </a:spcBef>
              <a:spcAft>
                <a:spcPts val="0"/>
              </a:spcAft>
              <a:buClr>
                <a:srgbClr val="000000"/>
              </a:buClr>
              <a:buSzPts val="1800"/>
              <a:buFont typeface="Arial"/>
              <a:buNone/>
            </a:pPr>
            <a:r>
              <a:rPr b="0" i="0" lang="en-US" sz="1800" u="none" cap="none" strike="noStrike">
                <a:solidFill>
                  <a:srgbClr val="222222"/>
                </a:solidFill>
                <a:highlight>
                  <a:srgbClr val="FFFFFF"/>
                </a:highlight>
                <a:latin typeface="Arial"/>
                <a:ea typeface="Arial"/>
                <a:cs typeface="Arial"/>
                <a:sym typeface="Arial"/>
              </a:rPr>
              <a:t>Erica Rivera</a:t>
            </a:r>
            <a:endParaRPr b="0" i="0" sz="1800" u="none" cap="none" strike="noStrike">
              <a:solidFill>
                <a:srgbClr val="222222"/>
              </a:solidFill>
              <a:highlight>
                <a:srgbClr val="FFFFFF"/>
              </a:highlight>
              <a:latin typeface="Arial"/>
              <a:ea typeface="Arial"/>
              <a:cs typeface="Arial"/>
              <a:sym typeface="Arial"/>
            </a:endParaRPr>
          </a:p>
          <a:p>
            <a:pPr indent="0" lvl="0" marL="0" marR="0" rtl="0" algn="ctr">
              <a:lnSpc>
                <a:spcPct val="136363"/>
              </a:lnSpc>
              <a:spcBef>
                <a:spcPts val="0"/>
              </a:spcBef>
              <a:spcAft>
                <a:spcPts val="0"/>
              </a:spcAft>
              <a:buClr>
                <a:srgbClr val="000000"/>
              </a:buClr>
              <a:buSzPts val="1800"/>
              <a:buFont typeface="Arial"/>
              <a:buNone/>
            </a:pPr>
            <a:r>
              <a:rPr b="0" i="0" lang="en-US" sz="1800" u="none" cap="none" strike="noStrike">
                <a:solidFill>
                  <a:srgbClr val="222222"/>
                </a:solidFill>
                <a:highlight>
                  <a:srgbClr val="FFFFFF"/>
                </a:highlight>
                <a:latin typeface="Arial"/>
                <a:ea typeface="Arial"/>
                <a:cs typeface="Arial"/>
                <a:sym typeface="Arial"/>
              </a:rPr>
              <a:t> Austin Miller</a:t>
            </a:r>
            <a:endParaRPr b="0" i="0" sz="1800" u="none" cap="none" strike="noStrike">
              <a:solidFill>
                <a:srgbClr val="222222"/>
              </a:solidFill>
              <a:highlight>
                <a:srgbClr val="FFFFFF"/>
              </a:highlight>
              <a:latin typeface="Arial"/>
              <a:ea typeface="Arial"/>
              <a:cs typeface="Arial"/>
              <a:sym typeface="Arial"/>
            </a:endParaRPr>
          </a:p>
          <a:p>
            <a:pPr indent="0" lvl="0" marL="0" marR="0" rtl="0" algn="ctr">
              <a:lnSpc>
                <a:spcPct val="136363"/>
              </a:lnSpc>
              <a:spcBef>
                <a:spcPts val="0"/>
              </a:spcBef>
              <a:spcAft>
                <a:spcPts val="0"/>
              </a:spcAft>
              <a:buClr>
                <a:srgbClr val="000000"/>
              </a:buClr>
              <a:buSzPts val="1800"/>
              <a:buFont typeface="Arial"/>
              <a:buNone/>
            </a:pPr>
            <a:r>
              <a:rPr b="0" i="0" lang="en-US" sz="1800" u="none" cap="none" strike="noStrike">
                <a:solidFill>
                  <a:srgbClr val="222222"/>
                </a:solidFill>
                <a:highlight>
                  <a:srgbClr val="FFFFFF"/>
                </a:highlight>
                <a:latin typeface="Arial"/>
                <a:ea typeface="Arial"/>
                <a:cs typeface="Arial"/>
                <a:sym typeface="Arial"/>
              </a:rPr>
              <a:t>Sayward Halling</a:t>
            </a:r>
            <a:endParaRPr b="0" i="0" sz="1800" u="none" cap="none" strike="noStrike">
              <a:solidFill>
                <a:srgbClr val="222222"/>
              </a:solidFill>
              <a:highlight>
                <a:srgbClr val="FFFFFF"/>
              </a:highlight>
              <a:latin typeface="Arial"/>
              <a:ea typeface="Arial"/>
              <a:cs typeface="Arial"/>
              <a:sym typeface="Arial"/>
            </a:endParaRPr>
          </a:p>
          <a:p>
            <a:pPr indent="0" lvl="0" marL="0" marR="0" rtl="0" algn="ctr">
              <a:lnSpc>
                <a:spcPct val="136363"/>
              </a:lnSpc>
              <a:spcBef>
                <a:spcPts val="0"/>
              </a:spcBef>
              <a:spcAft>
                <a:spcPts val="0"/>
              </a:spcAft>
              <a:buClr>
                <a:srgbClr val="000000"/>
              </a:buClr>
              <a:buSzPts val="1800"/>
              <a:buFont typeface="Arial"/>
              <a:buNone/>
            </a:pPr>
            <a:r>
              <a:rPr b="0" i="0" lang="en-US" sz="1800" u="none" cap="none" strike="noStrike">
                <a:solidFill>
                  <a:srgbClr val="222222"/>
                </a:solidFill>
                <a:highlight>
                  <a:srgbClr val="FFFFFF"/>
                </a:highlight>
                <a:latin typeface="Arial"/>
                <a:ea typeface="Arial"/>
                <a:cs typeface="Arial"/>
                <a:sym typeface="Arial"/>
              </a:rPr>
              <a:t>Lalo Gonzalez</a:t>
            </a:r>
            <a:endParaRPr b="0" i="0" sz="1800" u="none" cap="none" strike="noStrike">
              <a:solidFill>
                <a:srgbClr val="222222"/>
              </a:solidFill>
              <a:highlight>
                <a:srgbClr val="FFFFFF"/>
              </a:highlight>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4"/>
          <p:cNvSpPr txBox="1"/>
          <p:nvPr>
            <p:ph type="ctrTitle"/>
          </p:nvPr>
        </p:nvSpPr>
        <p:spPr>
          <a:xfrm>
            <a:off x="1183341" y="1188720"/>
            <a:ext cx="9913172" cy="3262538"/>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11111"/>
              <a:buFont typeface="Arial"/>
              <a:buNone/>
            </a:pPr>
            <a:r>
              <a:rPr b="0" i="0" lang="en-US">
                <a:solidFill>
                  <a:srgbClr val="222222"/>
                </a:solidFill>
                <a:latin typeface="Arial"/>
                <a:ea typeface="Arial"/>
                <a:cs typeface="Arial"/>
                <a:sym typeface="Arial"/>
              </a:rPr>
              <a:t> How to get involved in research</a:t>
            </a:r>
            <a:r>
              <a:rPr b="0" i="0" lang="en-US">
                <a:solidFill>
                  <a:srgbClr val="222222"/>
                </a:solidFill>
                <a:latin typeface="Arial"/>
                <a:ea typeface="Arial"/>
                <a:cs typeface="Arial"/>
                <a:sym typeface="Arial"/>
              </a:rPr>
              <a:t> </a:t>
            </a:r>
            <a:br>
              <a:rPr b="0" i="0" lang="en-US">
                <a:solidFill>
                  <a:srgbClr val="222222"/>
                </a:solidFill>
                <a:latin typeface="Arial"/>
                <a:ea typeface="Arial"/>
                <a:cs typeface="Arial"/>
                <a:sym typeface="Arial"/>
              </a:rPr>
            </a:br>
            <a:br>
              <a:rPr b="0" i="0" lang="en-US">
                <a:solidFill>
                  <a:srgbClr val="222222"/>
                </a:solidFill>
                <a:latin typeface="Arial"/>
                <a:ea typeface="Arial"/>
                <a:cs typeface="Arial"/>
                <a:sym typeface="Arial"/>
              </a:rPr>
            </a:b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266" name="Shape 266"/>
        <p:cNvGrpSpPr/>
        <p:nvPr/>
      </p:nvGrpSpPr>
      <p:grpSpPr>
        <a:xfrm>
          <a:off x="0" y="0"/>
          <a:ext cx="0" cy="0"/>
          <a:chOff x="0" y="0"/>
          <a:chExt cx="0" cy="0"/>
        </a:xfrm>
      </p:grpSpPr>
      <p:sp>
        <p:nvSpPr>
          <p:cNvPr id="267" name="Google Shape;267;p2"/>
          <p:cNvSpPr txBox="1"/>
          <p:nvPr>
            <p:ph type="title"/>
          </p:nvPr>
        </p:nvSpPr>
        <p:spPr>
          <a:xfrm>
            <a:off x="838200" y="365129"/>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1800"/>
              <a:buNone/>
            </a:pPr>
            <a:r>
              <a:rPr lang="en-US"/>
              <a:t>Why do you want to do research anyways?</a:t>
            </a:r>
            <a:endParaRPr/>
          </a:p>
        </p:txBody>
      </p:sp>
      <p:sp>
        <p:nvSpPr>
          <p:cNvPr id="268" name="Google Shape;268;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342900" lvl="0" marL="457200" rtl="0" algn="l">
              <a:lnSpc>
                <a:spcPct val="90000"/>
              </a:lnSpc>
              <a:spcBef>
                <a:spcPts val="1000"/>
              </a:spcBef>
              <a:spcAft>
                <a:spcPts val="0"/>
              </a:spcAft>
              <a:buClr>
                <a:schemeClr val="dk1"/>
              </a:buClr>
              <a:buSzPts val="1800"/>
              <a:buChar char="•"/>
            </a:pPr>
            <a:r>
              <a:rPr lang="en-US"/>
              <a:t>Avoid Checkbox mentality…</a:t>
            </a:r>
            <a:endParaRPr/>
          </a:p>
          <a:p>
            <a:pPr indent="-228600" lvl="0" marL="457200" rtl="0" algn="l">
              <a:lnSpc>
                <a:spcPct val="90000"/>
              </a:lnSpc>
              <a:spcBef>
                <a:spcPts val="1000"/>
              </a:spcBef>
              <a:spcAft>
                <a:spcPts val="0"/>
              </a:spcAft>
              <a:buClr>
                <a:schemeClr val="dk1"/>
              </a:buClr>
              <a:buSzPts val="1800"/>
              <a:buNone/>
            </a:pPr>
            <a:r>
              <a:t/>
            </a:r>
            <a:endParaRPr/>
          </a:p>
          <a:p>
            <a:pPr indent="-342900" lvl="0" marL="457200" rtl="0" algn="l">
              <a:lnSpc>
                <a:spcPct val="90000"/>
              </a:lnSpc>
              <a:spcBef>
                <a:spcPts val="1000"/>
              </a:spcBef>
              <a:spcAft>
                <a:spcPts val="0"/>
              </a:spcAft>
              <a:buClr>
                <a:schemeClr val="dk1"/>
              </a:buClr>
              <a:buSzPts val="1800"/>
              <a:buChar char="•"/>
            </a:pPr>
            <a:r>
              <a:rPr lang="en-US"/>
              <a:t>Have a personal REAL reason/connection to research </a:t>
            </a:r>
            <a:endParaRPr/>
          </a:p>
          <a:p>
            <a:pPr indent="-228600" lvl="0" marL="457200" rtl="0" algn="l">
              <a:lnSpc>
                <a:spcPct val="90000"/>
              </a:lnSpc>
              <a:spcBef>
                <a:spcPts val="1000"/>
              </a:spcBef>
              <a:spcAft>
                <a:spcPts val="0"/>
              </a:spcAft>
              <a:buClr>
                <a:schemeClr val="dk1"/>
              </a:buClr>
              <a:buSzPts val="1800"/>
              <a:buNone/>
            </a:pPr>
            <a:r>
              <a:t/>
            </a:r>
            <a:endParaRPr/>
          </a:p>
          <a:p>
            <a:pPr indent="-342900" lvl="0" marL="457200" rtl="0" algn="l">
              <a:lnSpc>
                <a:spcPct val="90000"/>
              </a:lnSpc>
              <a:spcBef>
                <a:spcPts val="1000"/>
              </a:spcBef>
              <a:spcAft>
                <a:spcPts val="0"/>
              </a:spcAft>
              <a:buClr>
                <a:schemeClr val="dk1"/>
              </a:buClr>
              <a:buSzPts val="1800"/>
              <a:buChar char="•"/>
            </a:pPr>
            <a:r>
              <a:rPr lang="en-US"/>
              <a:t>Potential benefits:</a:t>
            </a:r>
            <a:endParaRPr/>
          </a:p>
          <a:p>
            <a:pPr indent="-342900" lvl="1" marL="914400" rtl="0" algn="l">
              <a:lnSpc>
                <a:spcPct val="90000"/>
              </a:lnSpc>
              <a:spcBef>
                <a:spcPts val="500"/>
              </a:spcBef>
              <a:spcAft>
                <a:spcPts val="0"/>
              </a:spcAft>
              <a:buSzPts val="1800"/>
              <a:buChar char="•"/>
            </a:pPr>
            <a:r>
              <a:rPr lang="en-US"/>
              <a:t>Critical thinking, problem solving, science process, analyze data, complex problems, hand dexterity, team work, follow a protocol, communicate science, etc. </a:t>
            </a:r>
            <a:endParaRPr/>
          </a:p>
          <a:p>
            <a:pPr indent="0" lvl="0" marL="0" rtl="0" algn="l">
              <a:lnSpc>
                <a:spcPct val="90000"/>
              </a:lnSpc>
              <a:spcBef>
                <a:spcPts val="1000"/>
              </a:spcBef>
              <a:spcAft>
                <a:spcPts val="0"/>
              </a:spcAft>
              <a:buSzPts val="1800"/>
              <a:buNone/>
            </a:pPr>
            <a:r>
              <a:t/>
            </a:r>
            <a:endParaRPr/>
          </a:p>
          <a:p>
            <a:pPr indent="-228600" lvl="0" marL="457200" rtl="0" algn="l">
              <a:lnSpc>
                <a:spcPct val="90000"/>
              </a:lnSpc>
              <a:spcBef>
                <a:spcPts val="1000"/>
              </a:spcBef>
              <a:spcAft>
                <a:spcPts val="0"/>
              </a:spcAft>
              <a:buClr>
                <a:schemeClr val="dk1"/>
              </a:buClr>
              <a:buSzPts val="1800"/>
              <a:buNone/>
            </a:pPr>
            <a:r>
              <a:t/>
            </a:r>
            <a:endParaRPr/>
          </a:p>
          <a:p>
            <a:pPr indent="-228600" lvl="0" marL="457200" rtl="0" algn="l">
              <a:lnSpc>
                <a:spcPct val="90000"/>
              </a:lnSpc>
              <a:spcBef>
                <a:spcPts val="1000"/>
              </a:spcBef>
              <a:spcAft>
                <a:spcPts val="0"/>
              </a:spcAft>
              <a:buClr>
                <a:schemeClr val="dk1"/>
              </a:buClr>
              <a:buSzPts val="1800"/>
              <a:buNone/>
            </a:pPr>
            <a:r>
              <a:t/>
            </a:r>
            <a:endParaRPr/>
          </a:p>
          <a:p>
            <a:pPr indent="-228600" lvl="0" marL="457200" rtl="0" algn="l">
              <a:lnSpc>
                <a:spcPct val="90000"/>
              </a:lnSpc>
              <a:spcBef>
                <a:spcPts val="1000"/>
              </a:spcBef>
              <a:spcAft>
                <a:spcPts val="0"/>
              </a:spcAft>
              <a:buClr>
                <a:schemeClr val="dk1"/>
              </a:buClr>
              <a:buSzPts val="1800"/>
              <a:buNone/>
            </a:pPr>
            <a:r>
              <a:t/>
            </a:r>
            <a:endParaRPr/>
          </a:p>
          <a:p>
            <a:pPr indent="-228600" lvl="0" marL="457200" rtl="0" algn="l">
              <a:lnSpc>
                <a:spcPct val="90000"/>
              </a:lnSpc>
              <a:spcBef>
                <a:spcPts val="1000"/>
              </a:spcBef>
              <a:spcAft>
                <a:spcPts val="0"/>
              </a:spcAft>
              <a:buClr>
                <a:schemeClr val="dk1"/>
              </a:buClr>
              <a:buSzPts val="1800"/>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272" name="Shape 272"/>
        <p:cNvGrpSpPr/>
        <p:nvPr/>
      </p:nvGrpSpPr>
      <p:grpSpPr>
        <a:xfrm>
          <a:off x="0" y="0"/>
          <a:ext cx="0" cy="0"/>
          <a:chOff x="0" y="0"/>
          <a:chExt cx="0" cy="0"/>
        </a:xfrm>
      </p:grpSpPr>
      <p:sp>
        <p:nvSpPr>
          <p:cNvPr id="273" name="Google Shape;273;p7"/>
          <p:cNvSpPr txBox="1"/>
          <p:nvPr>
            <p:ph type="title"/>
          </p:nvPr>
        </p:nvSpPr>
        <p:spPr>
          <a:xfrm>
            <a:off x="838200" y="365129"/>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1800"/>
              <a:buNone/>
            </a:pPr>
            <a:r>
              <a:rPr lang="en-US"/>
              <a:t>How do you know if you are ready for research?</a:t>
            </a:r>
            <a:endParaRPr/>
          </a:p>
        </p:txBody>
      </p:sp>
      <p:sp>
        <p:nvSpPr>
          <p:cNvPr id="274" name="Google Shape;274;p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342900" lvl="0" marL="457200" rtl="0" algn="l">
              <a:lnSpc>
                <a:spcPct val="90000"/>
              </a:lnSpc>
              <a:spcBef>
                <a:spcPts val="1000"/>
              </a:spcBef>
              <a:spcAft>
                <a:spcPts val="0"/>
              </a:spcAft>
              <a:buClr>
                <a:schemeClr val="dk1"/>
              </a:buClr>
              <a:buSzPts val="1800"/>
              <a:buChar char="•"/>
            </a:pPr>
            <a:r>
              <a:rPr lang="en-US"/>
              <a:t>Do you have good time management?</a:t>
            </a:r>
            <a:endParaRPr/>
          </a:p>
          <a:p>
            <a:pPr indent="-342900" lvl="0" marL="457200" rtl="0" algn="l">
              <a:lnSpc>
                <a:spcPct val="90000"/>
              </a:lnSpc>
              <a:spcBef>
                <a:spcPts val="1000"/>
              </a:spcBef>
              <a:spcAft>
                <a:spcPts val="0"/>
              </a:spcAft>
              <a:buClr>
                <a:schemeClr val="dk1"/>
              </a:buClr>
              <a:buSzPts val="1800"/>
              <a:buChar char="•"/>
            </a:pPr>
            <a:r>
              <a:rPr lang="en-US"/>
              <a:t>Are you happy with your grades?</a:t>
            </a:r>
            <a:endParaRPr/>
          </a:p>
          <a:p>
            <a:pPr indent="-342900" lvl="0" marL="457200" rtl="0" algn="l">
              <a:lnSpc>
                <a:spcPct val="90000"/>
              </a:lnSpc>
              <a:spcBef>
                <a:spcPts val="1000"/>
              </a:spcBef>
              <a:spcAft>
                <a:spcPts val="0"/>
              </a:spcAft>
              <a:buClr>
                <a:schemeClr val="dk1"/>
              </a:buClr>
              <a:buSzPts val="1800"/>
              <a:buChar char="•"/>
            </a:pPr>
            <a:r>
              <a:rPr lang="en-US"/>
              <a:t>Do you have time for friends/family/yourself?</a:t>
            </a:r>
            <a:endParaRPr/>
          </a:p>
          <a:p>
            <a:pPr indent="-342900" lvl="0" marL="457200" rtl="0" algn="l">
              <a:lnSpc>
                <a:spcPct val="90000"/>
              </a:lnSpc>
              <a:spcBef>
                <a:spcPts val="1000"/>
              </a:spcBef>
              <a:spcAft>
                <a:spcPts val="0"/>
              </a:spcAft>
              <a:buClr>
                <a:schemeClr val="dk1"/>
              </a:buClr>
              <a:buSzPts val="1800"/>
              <a:buChar char="•"/>
            </a:pPr>
            <a:r>
              <a:rPr lang="en-US"/>
              <a:t>Do you sleep enough (6 to 8 hrs)?</a:t>
            </a:r>
            <a:endParaRPr/>
          </a:p>
          <a:p>
            <a:pPr indent="-342900" lvl="0" marL="457200" rtl="0" algn="l">
              <a:lnSpc>
                <a:spcPct val="90000"/>
              </a:lnSpc>
              <a:spcBef>
                <a:spcPts val="1000"/>
              </a:spcBef>
              <a:spcAft>
                <a:spcPts val="0"/>
              </a:spcAft>
              <a:buClr>
                <a:schemeClr val="dk1"/>
              </a:buClr>
              <a:buSzPts val="1800"/>
              <a:buChar char="•"/>
            </a:pPr>
            <a:r>
              <a:rPr lang="en-US"/>
              <a:t>Do you have 10 – 20 free hours after that?</a:t>
            </a:r>
            <a:endParaRPr/>
          </a:p>
          <a:p>
            <a:pPr indent="-342900" lvl="0" marL="457200" rtl="0" algn="l">
              <a:lnSpc>
                <a:spcPct val="90000"/>
              </a:lnSpc>
              <a:spcBef>
                <a:spcPts val="1000"/>
              </a:spcBef>
              <a:spcAft>
                <a:spcPts val="0"/>
              </a:spcAft>
              <a:buClr>
                <a:schemeClr val="dk1"/>
              </a:buClr>
              <a:buSzPts val="1800"/>
              <a:buChar char="•"/>
            </a:pPr>
            <a:r>
              <a:rPr lang="en-US"/>
              <a:t>Are you constantly stressed about deadlines?</a:t>
            </a:r>
            <a:endParaRPr/>
          </a:p>
          <a:p>
            <a:pPr indent="-228600" lvl="0" marL="457200" rtl="0" algn="l">
              <a:lnSpc>
                <a:spcPct val="90000"/>
              </a:lnSpc>
              <a:spcBef>
                <a:spcPts val="1000"/>
              </a:spcBef>
              <a:spcAft>
                <a:spcPts val="0"/>
              </a:spcAft>
              <a:buClr>
                <a:schemeClr val="dk1"/>
              </a:buClr>
              <a:buSzPts val="1800"/>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8"/>
          <p:cNvSpPr txBox="1"/>
          <p:nvPr>
            <p:ph type="title"/>
          </p:nvPr>
        </p:nvSpPr>
        <p:spPr>
          <a:xfrm>
            <a:off x="838200" y="365129"/>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1800"/>
              <a:buNone/>
            </a:pPr>
            <a:r>
              <a:rPr lang="en-US"/>
              <a:t>Find a Lab that fits you</a:t>
            </a:r>
            <a:endParaRPr/>
          </a:p>
        </p:txBody>
      </p:sp>
      <p:sp>
        <p:nvSpPr>
          <p:cNvPr id="280" name="Google Shape;280;p8"/>
          <p:cNvSpPr txBox="1"/>
          <p:nvPr>
            <p:ph idx="1" type="body"/>
          </p:nvPr>
        </p:nvSpPr>
        <p:spPr>
          <a:xfrm>
            <a:off x="359956" y="2066256"/>
            <a:ext cx="5181600" cy="4351338"/>
          </a:xfrm>
          <a:prstGeom prst="rect">
            <a:avLst/>
          </a:prstGeom>
          <a:noFill/>
          <a:ln>
            <a:noFill/>
          </a:ln>
        </p:spPr>
        <p:txBody>
          <a:bodyPr anchorCtr="0" anchor="t" bIns="45700" lIns="91425" spcFirstLastPara="1" rIns="91425" wrap="square" tIns="45700">
            <a:normAutofit/>
          </a:bodyPr>
          <a:lstStyle/>
          <a:p>
            <a:pPr indent="-342900" lvl="0" marL="457200" rtl="0" algn="l">
              <a:lnSpc>
                <a:spcPct val="90000"/>
              </a:lnSpc>
              <a:spcBef>
                <a:spcPts val="1000"/>
              </a:spcBef>
              <a:spcAft>
                <a:spcPts val="0"/>
              </a:spcAft>
              <a:buClr>
                <a:schemeClr val="dk1"/>
              </a:buClr>
              <a:buSzPts val="1800"/>
              <a:buChar char="•"/>
            </a:pPr>
            <a:r>
              <a:rPr lang="en-US"/>
              <a:t>Area of research</a:t>
            </a:r>
            <a:endParaRPr/>
          </a:p>
          <a:p>
            <a:pPr indent="-342900" lvl="1" marL="914400" rtl="0" algn="l">
              <a:lnSpc>
                <a:spcPct val="90000"/>
              </a:lnSpc>
              <a:spcBef>
                <a:spcPts val="500"/>
              </a:spcBef>
              <a:spcAft>
                <a:spcPts val="0"/>
              </a:spcAft>
              <a:buSzPts val="1800"/>
              <a:buChar char="•"/>
            </a:pPr>
            <a:r>
              <a:rPr lang="en-US"/>
              <a:t>Skin in / Skin out </a:t>
            </a:r>
            <a:endParaRPr/>
          </a:p>
          <a:p>
            <a:pPr indent="-342900" lvl="0" marL="457200" rtl="0" algn="l">
              <a:lnSpc>
                <a:spcPct val="90000"/>
              </a:lnSpc>
              <a:spcBef>
                <a:spcPts val="1000"/>
              </a:spcBef>
              <a:spcAft>
                <a:spcPts val="0"/>
              </a:spcAft>
              <a:buClr>
                <a:schemeClr val="dk1"/>
              </a:buClr>
              <a:buSzPts val="1800"/>
              <a:buChar char="•"/>
            </a:pPr>
            <a:r>
              <a:rPr lang="en-US"/>
              <a:t>Research question(s)?</a:t>
            </a:r>
            <a:endParaRPr/>
          </a:p>
          <a:p>
            <a:pPr indent="-342900" lvl="0" marL="457200" rtl="0" algn="l">
              <a:lnSpc>
                <a:spcPct val="90000"/>
              </a:lnSpc>
              <a:spcBef>
                <a:spcPts val="1000"/>
              </a:spcBef>
              <a:spcAft>
                <a:spcPts val="0"/>
              </a:spcAft>
              <a:buClr>
                <a:schemeClr val="dk1"/>
              </a:buClr>
              <a:buSzPts val="1800"/>
              <a:buChar char="•"/>
            </a:pPr>
            <a:r>
              <a:rPr lang="en-US"/>
              <a:t>Techniques / strategies</a:t>
            </a:r>
            <a:endParaRPr/>
          </a:p>
          <a:p>
            <a:pPr indent="-342900" lvl="0" marL="457200" rtl="0" algn="l">
              <a:lnSpc>
                <a:spcPct val="90000"/>
              </a:lnSpc>
              <a:spcBef>
                <a:spcPts val="1000"/>
              </a:spcBef>
              <a:spcAft>
                <a:spcPts val="0"/>
              </a:spcAft>
              <a:buClr>
                <a:schemeClr val="dk1"/>
              </a:buClr>
              <a:buSzPts val="1800"/>
              <a:buChar char="•"/>
            </a:pPr>
            <a:r>
              <a:rPr lang="en-US"/>
              <a:t>Keep an open mind</a:t>
            </a:r>
            <a:endParaRPr/>
          </a:p>
          <a:p>
            <a:pPr indent="-228600" lvl="0" marL="457200" rtl="0" algn="l">
              <a:lnSpc>
                <a:spcPct val="90000"/>
              </a:lnSpc>
              <a:spcBef>
                <a:spcPts val="1000"/>
              </a:spcBef>
              <a:spcAft>
                <a:spcPts val="0"/>
              </a:spcAft>
              <a:buClr>
                <a:schemeClr val="dk1"/>
              </a:buClr>
              <a:buSzPts val="1800"/>
              <a:buNone/>
            </a:pPr>
            <a:r>
              <a:t/>
            </a:r>
            <a:endParaRPr/>
          </a:p>
          <a:p>
            <a:pPr indent="-342900" lvl="0" marL="457200" rtl="0" algn="l">
              <a:lnSpc>
                <a:spcPct val="90000"/>
              </a:lnSpc>
              <a:spcBef>
                <a:spcPts val="1000"/>
              </a:spcBef>
              <a:spcAft>
                <a:spcPts val="0"/>
              </a:spcAft>
              <a:buClr>
                <a:schemeClr val="dk1"/>
              </a:buClr>
              <a:buSzPts val="1800"/>
              <a:buChar char="•"/>
            </a:pPr>
            <a:r>
              <a:rPr lang="en-US"/>
              <a:t>GO TO OFFICE HOURS!</a:t>
            </a:r>
            <a:endParaRPr/>
          </a:p>
          <a:p>
            <a:pPr indent="-228600" lvl="0" marL="457200" rtl="0" algn="l">
              <a:lnSpc>
                <a:spcPct val="90000"/>
              </a:lnSpc>
              <a:spcBef>
                <a:spcPts val="1000"/>
              </a:spcBef>
              <a:spcAft>
                <a:spcPts val="0"/>
              </a:spcAft>
              <a:buClr>
                <a:schemeClr val="dk1"/>
              </a:buClr>
              <a:buSzPts val="1800"/>
              <a:buNone/>
            </a:pPr>
            <a:r>
              <a:t/>
            </a:r>
            <a:endParaRPr/>
          </a:p>
        </p:txBody>
      </p:sp>
      <p:sp>
        <p:nvSpPr>
          <p:cNvPr id="281" name="Google Shape;281;p8"/>
          <p:cNvSpPr txBox="1"/>
          <p:nvPr>
            <p:ph idx="2" type="body"/>
          </p:nvPr>
        </p:nvSpPr>
        <p:spPr>
          <a:xfrm>
            <a:off x="5233921" y="2066256"/>
            <a:ext cx="6774600" cy="3590100"/>
          </a:xfrm>
          <a:prstGeom prst="rect">
            <a:avLst/>
          </a:prstGeom>
          <a:noFill/>
          <a:ln>
            <a:noFill/>
          </a:ln>
        </p:spPr>
        <p:txBody>
          <a:bodyPr anchorCtr="0" anchor="t" bIns="45700" lIns="91425" spcFirstLastPara="1" rIns="91425" wrap="square" tIns="45700">
            <a:normAutofit lnSpcReduction="10000"/>
          </a:bodyPr>
          <a:lstStyle/>
          <a:p>
            <a:pPr indent="-342900" lvl="0" marL="457200" rtl="0" algn="l">
              <a:lnSpc>
                <a:spcPct val="90000"/>
              </a:lnSpc>
              <a:spcBef>
                <a:spcPts val="1000"/>
              </a:spcBef>
              <a:spcAft>
                <a:spcPts val="0"/>
              </a:spcAft>
              <a:buClr>
                <a:schemeClr val="dk1"/>
              </a:buClr>
              <a:buSzPts val="1800"/>
              <a:buChar char="•"/>
            </a:pPr>
            <a:r>
              <a:rPr lang="en-US"/>
              <a:t>https://www.mcdb.ucsb.edu/research </a:t>
            </a:r>
            <a:endParaRPr/>
          </a:p>
          <a:p>
            <a:pPr indent="-342900" lvl="0" marL="457200" rtl="0" algn="l">
              <a:lnSpc>
                <a:spcPct val="90000"/>
              </a:lnSpc>
              <a:spcBef>
                <a:spcPts val="1000"/>
              </a:spcBef>
              <a:spcAft>
                <a:spcPts val="0"/>
              </a:spcAft>
              <a:buClr>
                <a:schemeClr val="dk1"/>
              </a:buClr>
              <a:buSzPts val="1800"/>
              <a:buChar char="•"/>
            </a:pPr>
            <a:r>
              <a:rPr lang="en-US"/>
              <a:t>https://www.eemb.ucsb.edu/research </a:t>
            </a:r>
            <a:endParaRPr/>
          </a:p>
          <a:p>
            <a:pPr indent="-342900" lvl="0" marL="457200" rtl="0" algn="l">
              <a:lnSpc>
                <a:spcPct val="90000"/>
              </a:lnSpc>
              <a:spcBef>
                <a:spcPts val="1000"/>
              </a:spcBef>
              <a:spcAft>
                <a:spcPts val="0"/>
              </a:spcAft>
              <a:buClr>
                <a:schemeClr val="dk1"/>
              </a:buClr>
              <a:buSzPts val="1800"/>
              <a:buChar char="•"/>
            </a:pPr>
            <a:r>
              <a:rPr lang="en-US"/>
              <a:t>http://www.duels.ucsb.edu/research/frap/directory </a:t>
            </a:r>
            <a:endParaRPr/>
          </a:p>
          <a:p>
            <a:pPr indent="-342900" lvl="0" marL="457200" rtl="0" algn="l">
              <a:lnSpc>
                <a:spcPct val="90000"/>
              </a:lnSpc>
              <a:spcBef>
                <a:spcPts val="1000"/>
              </a:spcBef>
              <a:spcAft>
                <a:spcPts val="0"/>
              </a:spcAft>
              <a:buClr>
                <a:schemeClr val="dk1"/>
              </a:buClr>
              <a:buSzPts val="1800"/>
              <a:buChar char="•"/>
            </a:pPr>
            <a:r>
              <a:rPr lang="en-US"/>
              <a:t>https://www.cnsi.ucsb.edu/research/areas/biotechnology</a:t>
            </a:r>
            <a:endParaRPr/>
          </a:p>
          <a:p>
            <a:pPr indent="-342900" lvl="0" marL="457200" rtl="0" algn="l">
              <a:lnSpc>
                <a:spcPct val="90000"/>
              </a:lnSpc>
              <a:spcBef>
                <a:spcPts val="1000"/>
              </a:spcBef>
              <a:spcAft>
                <a:spcPts val="0"/>
              </a:spcAft>
              <a:buClr>
                <a:schemeClr val="dk1"/>
              </a:buClr>
              <a:buSzPts val="1800"/>
              <a:buChar char="•"/>
            </a:pPr>
            <a:r>
              <a:rPr lang="en-US"/>
              <a:t>https://undergrad.research.ucsb.edu/</a:t>
            </a:r>
            <a:endParaRPr/>
          </a:p>
          <a:p>
            <a:pPr indent="-228600" lvl="0" marL="457200" rtl="0" algn="l">
              <a:lnSpc>
                <a:spcPct val="90000"/>
              </a:lnSpc>
              <a:spcBef>
                <a:spcPts val="1000"/>
              </a:spcBef>
              <a:spcAft>
                <a:spcPts val="0"/>
              </a:spcAft>
              <a:buClr>
                <a:schemeClr val="dk1"/>
              </a:buClr>
              <a:buSzPts val="1800"/>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5" name="Shape 285"/>
        <p:cNvGrpSpPr/>
        <p:nvPr/>
      </p:nvGrpSpPr>
      <p:grpSpPr>
        <a:xfrm>
          <a:off x="0" y="0"/>
          <a:ext cx="0" cy="0"/>
          <a:chOff x="0" y="0"/>
          <a:chExt cx="0" cy="0"/>
        </a:xfrm>
      </p:grpSpPr>
      <p:sp>
        <p:nvSpPr>
          <p:cNvPr id="286" name="Google Shape;286;gb66c0e2e77_0_7"/>
          <p:cNvSpPr txBox="1"/>
          <p:nvPr>
            <p:ph type="title"/>
          </p:nvPr>
        </p:nvSpPr>
        <p:spPr>
          <a:xfrm>
            <a:off x="838200" y="365129"/>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1800"/>
              <a:buNone/>
            </a:pPr>
            <a:r>
              <a:rPr lang="en-US"/>
              <a:t>Do your homework</a:t>
            </a:r>
            <a:endParaRPr/>
          </a:p>
        </p:txBody>
      </p:sp>
      <p:sp>
        <p:nvSpPr>
          <p:cNvPr id="287" name="Google Shape;287;gb66c0e2e77_0_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lnSpcReduction="20000"/>
          </a:bodyPr>
          <a:lstStyle/>
          <a:p>
            <a:pPr indent="-342900" lvl="0" marL="457200" rtl="0" algn="l">
              <a:lnSpc>
                <a:spcPct val="90000"/>
              </a:lnSpc>
              <a:spcBef>
                <a:spcPts val="1000"/>
              </a:spcBef>
              <a:spcAft>
                <a:spcPts val="0"/>
              </a:spcAft>
              <a:buClr>
                <a:schemeClr val="dk1"/>
              </a:buClr>
              <a:buSzPts val="1800"/>
              <a:buChar char="•"/>
            </a:pPr>
            <a:r>
              <a:rPr lang="en-US"/>
              <a:t>Find an article in “The current” / other popular science outlets</a:t>
            </a:r>
            <a:endParaRPr/>
          </a:p>
          <a:p>
            <a:pPr indent="0" lvl="0" marL="0" rtl="0" algn="l">
              <a:lnSpc>
                <a:spcPct val="90000"/>
              </a:lnSpc>
              <a:spcBef>
                <a:spcPts val="1000"/>
              </a:spcBef>
              <a:spcAft>
                <a:spcPts val="0"/>
              </a:spcAft>
              <a:buNone/>
            </a:pPr>
            <a:r>
              <a:t/>
            </a:r>
            <a:endParaRPr/>
          </a:p>
          <a:p>
            <a:pPr indent="-342900" lvl="0" marL="457200" rtl="0" algn="l">
              <a:lnSpc>
                <a:spcPct val="90000"/>
              </a:lnSpc>
              <a:spcBef>
                <a:spcPts val="1000"/>
              </a:spcBef>
              <a:spcAft>
                <a:spcPts val="0"/>
              </a:spcAft>
              <a:buClr>
                <a:schemeClr val="dk1"/>
              </a:buClr>
              <a:buSzPts val="1800"/>
              <a:buChar char="•"/>
            </a:pPr>
            <a:r>
              <a:rPr lang="en-US"/>
              <a:t>Explore their webpage</a:t>
            </a:r>
            <a:endParaRPr/>
          </a:p>
          <a:p>
            <a:pPr indent="0" lvl="0" marL="0" rtl="0" algn="l">
              <a:lnSpc>
                <a:spcPct val="90000"/>
              </a:lnSpc>
              <a:spcBef>
                <a:spcPts val="1000"/>
              </a:spcBef>
              <a:spcAft>
                <a:spcPts val="0"/>
              </a:spcAft>
              <a:buNone/>
            </a:pPr>
            <a:r>
              <a:t/>
            </a:r>
            <a:endParaRPr/>
          </a:p>
          <a:p>
            <a:pPr indent="-342900" lvl="0" marL="457200" rtl="0" algn="l">
              <a:lnSpc>
                <a:spcPct val="90000"/>
              </a:lnSpc>
              <a:spcBef>
                <a:spcPts val="1000"/>
              </a:spcBef>
              <a:spcAft>
                <a:spcPts val="0"/>
              </a:spcAft>
              <a:buClr>
                <a:schemeClr val="dk1"/>
              </a:buClr>
              <a:buSzPts val="1800"/>
              <a:buChar char="•"/>
            </a:pPr>
            <a:r>
              <a:rPr lang="en-US"/>
              <a:t>Find and download 2 to 3 articles </a:t>
            </a:r>
            <a:endParaRPr/>
          </a:p>
          <a:p>
            <a:pPr indent="-342900" lvl="1" marL="914400" rtl="0" algn="l">
              <a:lnSpc>
                <a:spcPct val="90000"/>
              </a:lnSpc>
              <a:spcBef>
                <a:spcPts val="500"/>
              </a:spcBef>
              <a:spcAft>
                <a:spcPts val="0"/>
              </a:spcAft>
              <a:buSzPts val="1800"/>
              <a:buChar char="•"/>
            </a:pPr>
            <a:r>
              <a:rPr lang="en-US"/>
              <a:t>It is ok to not to understand it all</a:t>
            </a:r>
            <a:endParaRPr/>
          </a:p>
          <a:p>
            <a:pPr indent="-342900" lvl="1" marL="914400" rtl="0" algn="l">
              <a:lnSpc>
                <a:spcPct val="90000"/>
              </a:lnSpc>
              <a:spcBef>
                <a:spcPts val="500"/>
              </a:spcBef>
              <a:spcAft>
                <a:spcPts val="0"/>
              </a:spcAft>
              <a:buSzPts val="1800"/>
              <a:buChar char="•"/>
            </a:pPr>
            <a:r>
              <a:rPr lang="en-US"/>
              <a:t>What is the general question?</a:t>
            </a:r>
            <a:endParaRPr/>
          </a:p>
          <a:p>
            <a:pPr indent="-342900" lvl="1" marL="914400" rtl="0" algn="l">
              <a:lnSpc>
                <a:spcPct val="90000"/>
              </a:lnSpc>
              <a:spcBef>
                <a:spcPts val="500"/>
              </a:spcBef>
              <a:spcAft>
                <a:spcPts val="0"/>
              </a:spcAft>
              <a:buSzPts val="1800"/>
              <a:buChar char="•"/>
            </a:pPr>
            <a:r>
              <a:rPr lang="en-US"/>
              <a:t>What strategy did they follow? </a:t>
            </a:r>
            <a:endParaRPr/>
          </a:p>
          <a:p>
            <a:pPr indent="-342900" lvl="1" marL="914400" rtl="0" algn="l">
              <a:lnSpc>
                <a:spcPct val="90000"/>
              </a:lnSpc>
              <a:spcBef>
                <a:spcPts val="500"/>
              </a:spcBef>
              <a:spcAft>
                <a:spcPts val="0"/>
              </a:spcAft>
              <a:buSzPts val="1800"/>
              <a:buChar char="•"/>
            </a:pPr>
            <a:r>
              <a:rPr lang="en-US"/>
              <a:t>Follow the figure story </a:t>
            </a:r>
            <a:endParaRPr/>
          </a:p>
          <a:p>
            <a:pPr indent="-342900" lvl="1" marL="914400" rtl="0" algn="l">
              <a:lnSpc>
                <a:spcPct val="90000"/>
              </a:lnSpc>
              <a:spcBef>
                <a:spcPts val="500"/>
              </a:spcBef>
              <a:spcAft>
                <a:spcPts val="0"/>
              </a:spcAft>
              <a:buSzPts val="1800"/>
              <a:buChar char="•"/>
            </a:pPr>
            <a:r>
              <a:rPr lang="en-US"/>
              <a:t>What questions do you have?</a:t>
            </a:r>
            <a:endParaRPr/>
          </a:p>
          <a:p>
            <a:pPr indent="0" lvl="1" marL="457200" rtl="0" algn="l">
              <a:lnSpc>
                <a:spcPct val="90000"/>
              </a:lnSpc>
              <a:spcBef>
                <a:spcPts val="500"/>
              </a:spcBef>
              <a:spcAft>
                <a:spcPts val="0"/>
              </a:spcAft>
              <a:buSzPts val="1800"/>
              <a:buNone/>
            </a:pPr>
            <a:r>
              <a:t/>
            </a:r>
            <a:endParaRPr/>
          </a:p>
          <a:p>
            <a:pPr indent="-228600" lvl="1" marL="914400" rtl="0" algn="l">
              <a:lnSpc>
                <a:spcPct val="90000"/>
              </a:lnSpc>
              <a:spcBef>
                <a:spcPts val="500"/>
              </a:spcBef>
              <a:spcAft>
                <a:spcPts val="0"/>
              </a:spcAft>
              <a:buSzPts val="1800"/>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1" name="Shape 291"/>
        <p:cNvGrpSpPr/>
        <p:nvPr/>
      </p:nvGrpSpPr>
      <p:grpSpPr>
        <a:xfrm>
          <a:off x="0" y="0"/>
          <a:ext cx="0" cy="0"/>
          <a:chOff x="0" y="0"/>
          <a:chExt cx="0" cy="0"/>
        </a:xfrm>
      </p:grpSpPr>
      <p:sp>
        <p:nvSpPr>
          <p:cNvPr id="292" name="Google Shape;292;g249ffae1f65_0_45"/>
          <p:cNvSpPr txBox="1"/>
          <p:nvPr>
            <p:ph type="title"/>
          </p:nvPr>
        </p:nvSpPr>
        <p:spPr>
          <a:xfrm>
            <a:off x="838200" y="365129"/>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1800"/>
              <a:buNone/>
            </a:pPr>
            <a:r>
              <a:rPr lang="en-US"/>
              <a:t>Write an email</a:t>
            </a:r>
            <a:endParaRPr/>
          </a:p>
        </p:txBody>
      </p:sp>
      <p:sp>
        <p:nvSpPr>
          <p:cNvPr id="293" name="Google Shape;293;g249ffae1f65_0_4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342900" lvl="0" marL="457200" rtl="0" algn="l">
              <a:lnSpc>
                <a:spcPct val="90000"/>
              </a:lnSpc>
              <a:spcBef>
                <a:spcPts val="1000"/>
              </a:spcBef>
              <a:spcAft>
                <a:spcPts val="0"/>
              </a:spcAft>
              <a:buClr>
                <a:schemeClr val="dk1"/>
              </a:buClr>
              <a:buSzPts val="1800"/>
              <a:buChar char="•"/>
            </a:pPr>
            <a:r>
              <a:rPr lang="en-US"/>
              <a:t>Proper email etiquette for academia</a:t>
            </a:r>
            <a:endParaRPr/>
          </a:p>
          <a:p>
            <a:pPr indent="-342900" lvl="0" marL="457200" rtl="0" algn="l">
              <a:lnSpc>
                <a:spcPct val="90000"/>
              </a:lnSpc>
              <a:spcBef>
                <a:spcPts val="1000"/>
              </a:spcBef>
              <a:spcAft>
                <a:spcPts val="0"/>
              </a:spcAft>
              <a:buClr>
                <a:schemeClr val="dk1"/>
              </a:buClr>
              <a:buSzPts val="1800"/>
              <a:buChar char="•"/>
            </a:pPr>
            <a:r>
              <a:rPr lang="en-US"/>
              <a:t>Introduce yourself and how did you find them. </a:t>
            </a:r>
            <a:endParaRPr/>
          </a:p>
          <a:p>
            <a:pPr indent="-342900" lvl="0" marL="457200" rtl="0" algn="l">
              <a:lnSpc>
                <a:spcPct val="90000"/>
              </a:lnSpc>
              <a:spcBef>
                <a:spcPts val="1000"/>
              </a:spcBef>
              <a:spcAft>
                <a:spcPts val="0"/>
              </a:spcAft>
              <a:buClr>
                <a:schemeClr val="dk1"/>
              </a:buClr>
              <a:buSzPts val="1800"/>
              <a:buChar char="•"/>
            </a:pPr>
            <a:r>
              <a:rPr lang="en-US"/>
              <a:t>Be concise</a:t>
            </a:r>
            <a:endParaRPr/>
          </a:p>
          <a:p>
            <a:pPr indent="-342900" lvl="0" marL="457200" rtl="0" algn="l">
              <a:lnSpc>
                <a:spcPct val="90000"/>
              </a:lnSpc>
              <a:spcBef>
                <a:spcPts val="1000"/>
              </a:spcBef>
              <a:spcAft>
                <a:spcPts val="0"/>
              </a:spcAft>
              <a:buClr>
                <a:schemeClr val="dk1"/>
              </a:buClr>
              <a:buSzPts val="1800"/>
              <a:buChar char="•"/>
            </a:pPr>
            <a:r>
              <a:rPr lang="en-US"/>
              <a:t>Ask specific questions</a:t>
            </a:r>
            <a:endParaRPr/>
          </a:p>
          <a:p>
            <a:pPr indent="-342900" lvl="0" marL="457200" rtl="0" algn="l">
              <a:lnSpc>
                <a:spcPct val="90000"/>
              </a:lnSpc>
              <a:spcBef>
                <a:spcPts val="1000"/>
              </a:spcBef>
              <a:spcAft>
                <a:spcPts val="0"/>
              </a:spcAft>
              <a:buClr>
                <a:schemeClr val="dk1"/>
              </a:buClr>
              <a:buSzPts val="1800"/>
              <a:buChar char="•"/>
            </a:pPr>
            <a:r>
              <a:rPr lang="en-US"/>
              <a:t>Ask for an opportunity to learn more about their research</a:t>
            </a:r>
            <a:endParaRPr/>
          </a:p>
          <a:p>
            <a:pPr indent="-228600" lvl="0" marL="457200" rtl="0" algn="l">
              <a:lnSpc>
                <a:spcPct val="90000"/>
              </a:lnSpc>
              <a:spcBef>
                <a:spcPts val="1000"/>
              </a:spcBef>
              <a:spcAft>
                <a:spcPts val="0"/>
              </a:spcAft>
              <a:buClr>
                <a:schemeClr val="dk1"/>
              </a:buClr>
              <a:buSzPts val="1800"/>
              <a:buNone/>
            </a:pPr>
            <a:r>
              <a:t/>
            </a:r>
            <a:endParaRPr/>
          </a:p>
          <a:p>
            <a:pPr indent="-342900" lvl="0" marL="457200" rtl="0" algn="l">
              <a:lnSpc>
                <a:spcPct val="90000"/>
              </a:lnSpc>
              <a:spcBef>
                <a:spcPts val="1000"/>
              </a:spcBef>
              <a:spcAft>
                <a:spcPts val="0"/>
              </a:spcAft>
              <a:buClr>
                <a:schemeClr val="dk1"/>
              </a:buClr>
              <a:buSzPts val="1800"/>
              <a:buChar char="•"/>
            </a:pPr>
            <a:r>
              <a:rPr lang="en-US" u="sng">
                <a:solidFill>
                  <a:schemeClr val="hlink"/>
                </a:solidFill>
                <a:hlinkClick r:id="rId3"/>
              </a:rPr>
              <a:t>How to Email Your Professor (without being annoying AF) | by Laura Portwood-Stacer | Medium</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
          <p:cNvSpPr/>
          <p:nvPr/>
        </p:nvSpPr>
        <p:spPr>
          <a:xfrm>
            <a:off x="1660153" y="0"/>
            <a:ext cx="10910400" cy="6858000"/>
          </a:xfrm>
          <a:prstGeom prst="rect">
            <a:avLst/>
          </a:prstGeom>
          <a:gradFill>
            <a:gsLst>
              <a:gs pos="0">
                <a:srgbClr val="2E85A7"/>
              </a:gs>
              <a:gs pos="25000">
                <a:srgbClr val="2E85A7"/>
              </a:gs>
              <a:gs pos="94000">
                <a:srgbClr val="243748"/>
              </a:gs>
              <a:gs pos="100000">
                <a:srgbClr val="243748"/>
              </a:gs>
            </a:gsLst>
            <a:lin ang="42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pic>
        <p:nvPicPr>
          <p:cNvPr id="99" name="Google Shape;99;p1"/>
          <p:cNvPicPr preferRelativeResize="0"/>
          <p:nvPr/>
        </p:nvPicPr>
        <p:blipFill rotWithShape="1">
          <a:blip r:embed="rId4">
            <a:alphaModFix/>
          </a:blip>
          <a:srcRect b="0" l="0" r="0" t="0"/>
          <a:stretch/>
        </p:blipFill>
        <p:spPr>
          <a:xfrm>
            <a:off x="1652450" y="0"/>
            <a:ext cx="12192000" cy="6858000"/>
          </a:xfrm>
          <a:prstGeom prst="rect">
            <a:avLst/>
          </a:prstGeom>
          <a:noFill/>
          <a:ln>
            <a:noFill/>
          </a:ln>
        </p:spPr>
      </p:pic>
      <p:sp>
        <p:nvSpPr>
          <p:cNvPr id="100" name="Google Shape;100;p1"/>
          <p:cNvSpPr txBox="1"/>
          <p:nvPr>
            <p:ph type="ctrTitle"/>
          </p:nvPr>
        </p:nvSpPr>
        <p:spPr>
          <a:xfrm>
            <a:off x="4067891" y="874504"/>
            <a:ext cx="6900300" cy="1840200"/>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rgbClr val="FFFFFF"/>
              </a:buClr>
              <a:buSzPts val="6000"/>
              <a:buFont typeface="Arial"/>
              <a:buNone/>
            </a:pPr>
            <a:r>
              <a:rPr lang="en-US">
                <a:solidFill>
                  <a:srgbClr val="FFFFFF"/>
                </a:solidFill>
              </a:rPr>
              <a:t>Upfront With</a:t>
            </a:r>
            <a:br>
              <a:rPr lang="en-US">
                <a:solidFill>
                  <a:srgbClr val="FFFFFF"/>
                </a:solidFill>
              </a:rPr>
            </a:br>
            <a:r>
              <a:rPr lang="en-US">
                <a:solidFill>
                  <a:srgbClr val="FFFFFF"/>
                </a:solidFill>
              </a:rPr>
              <a:t>Imposter Syndrome</a:t>
            </a:r>
            <a:endParaRPr>
              <a:solidFill>
                <a:srgbClr val="FFFFFF"/>
              </a:solidFill>
            </a:endParaRPr>
          </a:p>
        </p:txBody>
      </p:sp>
      <p:sp>
        <p:nvSpPr>
          <p:cNvPr id="101" name="Google Shape;101;p1"/>
          <p:cNvSpPr txBox="1"/>
          <p:nvPr>
            <p:ph idx="1" type="subTitle"/>
          </p:nvPr>
        </p:nvSpPr>
        <p:spPr>
          <a:xfrm>
            <a:off x="58725" y="6193125"/>
            <a:ext cx="4729800" cy="597300"/>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Clr>
                <a:srgbClr val="FFFFFF"/>
              </a:buClr>
              <a:buSzPts val="2000"/>
              <a:buNone/>
            </a:pPr>
            <a:r>
              <a:rPr i="1" lang="en-US" sz="1400">
                <a:solidFill>
                  <a:srgbClr val="000000"/>
                </a:solidFill>
              </a:rPr>
              <a:t>Courtesy of UC Davis Diversity and Inclusion in Physics</a:t>
            </a:r>
            <a:endParaRPr i="1" sz="1800">
              <a:solidFill>
                <a:srgbClr val="000000"/>
              </a:solidFill>
            </a:endParaRPr>
          </a:p>
          <a:p>
            <a:pPr indent="0" lvl="0" marL="0" rtl="0" algn="l">
              <a:lnSpc>
                <a:spcPct val="90000"/>
              </a:lnSpc>
              <a:spcBef>
                <a:spcPts val="1000"/>
              </a:spcBef>
              <a:spcAft>
                <a:spcPts val="0"/>
              </a:spcAft>
              <a:buClr>
                <a:srgbClr val="FFFFFF"/>
              </a:buClr>
              <a:buSzPts val="2000"/>
              <a:buNone/>
            </a:pPr>
            <a:r>
              <a:rPr i="1" lang="en-US" sz="1400">
                <a:solidFill>
                  <a:srgbClr val="000000"/>
                </a:solidFill>
              </a:rPr>
              <a:t>&amp; Undergraduate Diversity and Inclusion in Physics</a:t>
            </a:r>
            <a:endParaRPr i="1" sz="1400">
              <a:solidFill>
                <a:srgbClr val="000000"/>
              </a:solidFill>
            </a:endParaRPr>
          </a:p>
        </p:txBody>
      </p:sp>
      <p:cxnSp>
        <p:nvCxnSpPr>
          <p:cNvPr id="102" name="Google Shape;102;p1"/>
          <p:cNvCxnSpPr/>
          <p:nvPr/>
        </p:nvCxnSpPr>
        <p:spPr>
          <a:xfrm>
            <a:off x="4067891" y="2839686"/>
            <a:ext cx="6900300" cy="0"/>
          </a:xfrm>
          <a:prstGeom prst="straightConnector1">
            <a:avLst/>
          </a:prstGeom>
          <a:noFill/>
          <a:ln cap="flat" cmpd="sng" w="28575">
            <a:solidFill>
              <a:schemeClr val="lt1"/>
            </a:solidFill>
            <a:prstDash val="solid"/>
            <a:miter lim="800000"/>
            <a:headEnd len="sm" w="sm" type="none"/>
            <a:tailEnd len="sm" w="sm" type="none"/>
          </a:ln>
        </p:spPr>
      </p:cxnSp>
      <p:grpSp>
        <p:nvGrpSpPr>
          <p:cNvPr id="103" name="Google Shape;103;p1"/>
          <p:cNvGrpSpPr/>
          <p:nvPr/>
        </p:nvGrpSpPr>
        <p:grpSpPr>
          <a:xfrm>
            <a:off x="1180325" y="4994641"/>
            <a:ext cx="1168500" cy="1198480"/>
            <a:chOff x="416950" y="4133841"/>
            <a:chExt cx="1168500" cy="1198480"/>
          </a:xfrm>
        </p:grpSpPr>
        <p:pic>
          <p:nvPicPr>
            <p:cNvPr id="104" name="Google Shape;104;p1"/>
            <p:cNvPicPr preferRelativeResize="0"/>
            <p:nvPr/>
          </p:nvPicPr>
          <p:blipFill rotWithShape="1">
            <a:blip r:embed="rId5">
              <a:alphaModFix/>
            </a:blip>
            <a:srcRect b="0" l="0" r="0" t="0"/>
            <a:stretch/>
          </p:blipFill>
          <p:spPr>
            <a:xfrm>
              <a:off x="417000" y="4133841"/>
              <a:ext cx="1168400" cy="1111559"/>
            </a:xfrm>
            <a:prstGeom prst="rect">
              <a:avLst/>
            </a:prstGeom>
            <a:noFill/>
            <a:ln>
              <a:noFill/>
            </a:ln>
          </p:spPr>
        </p:pic>
        <p:sp>
          <p:nvSpPr>
            <p:cNvPr id="105" name="Google Shape;105;p1"/>
            <p:cNvSpPr txBox="1"/>
            <p:nvPr/>
          </p:nvSpPr>
          <p:spPr>
            <a:xfrm>
              <a:off x="416950" y="4408921"/>
              <a:ext cx="1168500" cy="9234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100"/>
                <a:buFont typeface="Arial"/>
                <a:buNone/>
              </a:pPr>
              <a:r>
                <a:rPr b="0" i="0" lang="en-US" sz="1100" u="none" cap="none" strike="noStrike">
                  <a:solidFill>
                    <a:srgbClr val="000000"/>
                  </a:solidFill>
                  <a:latin typeface="Arial"/>
                  <a:ea typeface="Arial"/>
                  <a:cs typeface="Arial"/>
                  <a:sym typeface="Arial"/>
                </a:rPr>
                <a:t>DIP</a:t>
              </a:r>
              <a:endParaRPr b="0" i="0" sz="7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rPr b="0" i="0" lang="en-US" sz="1100" u="none" cap="none" strike="noStrike">
                  <a:solidFill>
                    <a:srgbClr val="000000"/>
                  </a:solidFill>
                  <a:latin typeface="Arial"/>
                  <a:ea typeface="Arial"/>
                  <a:cs typeface="Arial"/>
                  <a:sym typeface="Arial"/>
                </a:rPr>
                <a:t>&amp;</a:t>
              </a:r>
              <a:endParaRPr b="0" i="0" sz="7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rPr b="0" i="0" lang="en-US" sz="1100" u="none" cap="none" strike="noStrike">
                  <a:solidFill>
                    <a:srgbClr val="000000"/>
                  </a:solidFill>
                  <a:latin typeface="Arial"/>
                  <a:ea typeface="Arial"/>
                  <a:cs typeface="Arial"/>
                  <a:sym typeface="Arial"/>
                </a:rPr>
                <a:t>UDIP</a:t>
              </a:r>
              <a:endParaRPr b="0" i="0" sz="1100" u="none" cap="none" strike="noStrike">
                <a:solidFill>
                  <a:srgbClr val="000000"/>
                </a:solidFill>
                <a:latin typeface="Arial"/>
                <a:ea typeface="Arial"/>
                <a:cs typeface="Arial"/>
                <a:sym typeface="Arial"/>
              </a:endParaRPr>
            </a:p>
          </p:txBody>
        </p:sp>
      </p:gr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297" name="Shape 297"/>
        <p:cNvGrpSpPr/>
        <p:nvPr/>
      </p:nvGrpSpPr>
      <p:grpSpPr>
        <a:xfrm>
          <a:off x="0" y="0"/>
          <a:ext cx="0" cy="0"/>
          <a:chOff x="0" y="0"/>
          <a:chExt cx="0" cy="0"/>
        </a:xfrm>
      </p:grpSpPr>
      <p:sp>
        <p:nvSpPr>
          <p:cNvPr id="298" name="Google Shape;298;p10"/>
          <p:cNvSpPr txBox="1"/>
          <p:nvPr>
            <p:ph type="title"/>
          </p:nvPr>
        </p:nvSpPr>
        <p:spPr>
          <a:xfrm>
            <a:off x="838200" y="365129"/>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1800"/>
              <a:buNone/>
            </a:pPr>
            <a:r>
              <a:rPr lang="en-US"/>
              <a:t>How long before…?</a:t>
            </a:r>
            <a:endParaRPr/>
          </a:p>
        </p:txBody>
      </p:sp>
      <p:sp>
        <p:nvSpPr>
          <p:cNvPr id="299" name="Google Shape;299;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342900" lvl="0" marL="457200" rtl="0" algn="l">
              <a:lnSpc>
                <a:spcPct val="90000"/>
              </a:lnSpc>
              <a:spcBef>
                <a:spcPts val="1000"/>
              </a:spcBef>
              <a:spcAft>
                <a:spcPts val="0"/>
              </a:spcAft>
              <a:buClr>
                <a:schemeClr val="dk1"/>
              </a:buClr>
              <a:buSzPts val="1800"/>
              <a:buChar char="•"/>
            </a:pPr>
            <a:r>
              <a:rPr lang="en-US"/>
              <a:t>It is a game of chance</a:t>
            </a:r>
            <a:endParaRPr/>
          </a:p>
          <a:p>
            <a:pPr indent="-342900" lvl="0" marL="457200" rtl="0" algn="l">
              <a:lnSpc>
                <a:spcPct val="90000"/>
              </a:lnSpc>
              <a:spcBef>
                <a:spcPts val="1000"/>
              </a:spcBef>
              <a:spcAft>
                <a:spcPts val="0"/>
              </a:spcAft>
              <a:buClr>
                <a:schemeClr val="dk1"/>
              </a:buClr>
              <a:buSzPts val="1800"/>
              <a:buChar char="•"/>
            </a:pPr>
            <a:r>
              <a:rPr lang="en-US"/>
              <a:t>Typically 1 week, then resend the email</a:t>
            </a:r>
            <a:endParaRPr/>
          </a:p>
          <a:p>
            <a:pPr indent="-342900" lvl="0" marL="457200" rtl="0" algn="l">
              <a:lnSpc>
                <a:spcPct val="90000"/>
              </a:lnSpc>
              <a:spcBef>
                <a:spcPts val="1000"/>
              </a:spcBef>
              <a:spcAft>
                <a:spcPts val="0"/>
              </a:spcAft>
              <a:buClr>
                <a:schemeClr val="dk1"/>
              </a:buClr>
              <a:buSzPts val="1800"/>
              <a:buChar char="•"/>
            </a:pPr>
            <a:r>
              <a:rPr lang="en-US"/>
              <a:t>If no response within 3 days, then try a Grad student</a:t>
            </a:r>
            <a:endParaRPr/>
          </a:p>
          <a:p>
            <a:pPr indent="-342900" lvl="0" marL="457200" rtl="0" algn="l">
              <a:lnSpc>
                <a:spcPct val="90000"/>
              </a:lnSpc>
              <a:spcBef>
                <a:spcPts val="1000"/>
              </a:spcBef>
              <a:spcAft>
                <a:spcPts val="0"/>
              </a:spcAft>
              <a:buClr>
                <a:schemeClr val="dk1"/>
              </a:buClr>
              <a:buSzPts val="1800"/>
              <a:buChar char="•"/>
            </a:pPr>
            <a:r>
              <a:rPr lang="en-US"/>
              <a:t>If no response then move on!</a:t>
            </a:r>
            <a:endParaRPr/>
          </a:p>
          <a:p>
            <a:pPr indent="-228600" lvl="0" marL="457200" rtl="0" algn="l">
              <a:lnSpc>
                <a:spcPct val="90000"/>
              </a:lnSpc>
              <a:spcBef>
                <a:spcPts val="1000"/>
              </a:spcBef>
              <a:spcAft>
                <a:spcPts val="0"/>
              </a:spcAft>
              <a:buClr>
                <a:schemeClr val="dk1"/>
              </a:buClr>
              <a:buSzPts val="1800"/>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sp>
        <p:nvSpPr>
          <p:cNvPr id="304" name="Google Shape;304;p12"/>
          <p:cNvSpPr txBox="1"/>
          <p:nvPr>
            <p:ph type="title"/>
          </p:nvPr>
        </p:nvSpPr>
        <p:spPr>
          <a:xfrm>
            <a:off x="838200" y="365129"/>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1800"/>
              <a:buNone/>
            </a:pPr>
            <a:r>
              <a:rPr lang="en-US"/>
              <a:t>Try the Graduate Students</a:t>
            </a:r>
            <a:endParaRPr/>
          </a:p>
        </p:txBody>
      </p:sp>
      <p:sp>
        <p:nvSpPr>
          <p:cNvPr id="305" name="Google Shape;305;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342900" lvl="0" marL="457200" rtl="0" algn="l">
              <a:lnSpc>
                <a:spcPct val="90000"/>
              </a:lnSpc>
              <a:spcBef>
                <a:spcPts val="1000"/>
              </a:spcBef>
              <a:spcAft>
                <a:spcPts val="0"/>
              </a:spcAft>
              <a:buClr>
                <a:schemeClr val="dk1"/>
              </a:buClr>
              <a:buSzPts val="1800"/>
              <a:buChar char="•"/>
            </a:pPr>
            <a:r>
              <a:rPr lang="en-US"/>
              <a:t>Grad students are the liaison between you and the PI</a:t>
            </a:r>
            <a:endParaRPr/>
          </a:p>
          <a:p>
            <a:pPr indent="-228600" lvl="0" marL="457200" rtl="0" algn="l">
              <a:lnSpc>
                <a:spcPct val="90000"/>
              </a:lnSpc>
              <a:spcBef>
                <a:spcPts val="1000"/>
              </a:spcBef>
              <a:spcAft>
                <a:spcPts val="0"/>
              </a:spcAft>
              <a:buClr>
                <a:schemeClr val="dk1"/>
              </a:buClr>
              <a:buSzPts val="1800"/>
              <a:buNone/>
            </a:pPr>
            <a:r>
              <a:t/>
            </a:r>
            <a:endParaRPr/>
          </a:p>
          <a:p>
            <a:pPr indent="-342900" lvl="0" marL="457200" rtl="0" algn="l">
              <a:lnSpc>
                <a:spcPct val="90000"/>
              </a:lnSpc>
              <a:spcBef>
                <a:spcPts val="1000"/>
              </a:spcBef>
              <a:spcAft>
                <a:spcPts val="0"/>
              </a:spcAft>
              <a:buClr>
                <a:schemeClr val="dk1"/>
              </a:buClr>
              <a:buSzPts val="1800"/>
              <a:buChar char="•"/>
            </a:pPr>
            <a:r>
              <a:rPr lang="en-US"/>
              <a:t>In most labs you will be assigned to one of their projects</a:t>
            </a:r>
            <a:endParaRPr/>
          </a:p>
          <a:p>
            <a:pPr indent="-228600" lvl="0" marL="457200" rtl="0" algn="l">
              <a:lnSpc>
                <a:spcPct val="90000"/>
              </a:lnSpc>
              <a:spcBef>
                <a:spcPts val="1000"/>
              </a:spcBef>
              <a:spcAft>
                <a:spcPts val="0"/>
              </a:spcAft>
              <a:buClr>
                <a:schemeClr val="dk1"/>
              </a:buClr>
              <a:buSzPts val="1800"/>
              <a:buNone/>
            </a:pPr>
            <a:r>
              <a:t/>
            </a:r>
            <a:endParaRPr/>
          </a:p>
          <a:p>
            <a:pPr indent="-342900" lvl="0" marL="457200" rtl="0" algn="l">
              <a:lnSpc>
                <a:spcPct val="90000"/>
              </a:lnSpc>
              <a:spcBef>
                <a:spcPts val="1000"/>
              </a:spcBef>
              <a:spcAft>
                <a:spcPts val="0"/>
              </a:spcAft>
              <a:buClr>
                <a:schemeClr val="dk1"/>
              </a:buClr>
              <a:buSzPts val="1800"/>
              <a:buChar char="•"/>
            </a:pPr>
            <a:r>
              <a:rPr lang="en-US"/>
              <a:t>Make a good impression by being curious, industrious, good work ethics</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309" name="Shape 309"/>
        <p:cNvGrpSpPr/>
        <p:nvPr/>
      </p:nvGrpSpPr>
      <p:grpSpPr>
        <a:xfrm>
          <a:off x="0" y="0"/>
          <a:ext cx="0" cy="0"/>
          <a:chOff x="0" y="0"/>
          <a:chExt cx="0" cy="0"/>
        </a:xfrm>
      </p:grpSpPr>
      <p:sp>
        <p:nvSpPr>
          <p:cNvPr id="310" name="Google Shape;310;p13"/>
          <p:cNvSpPr txBox="1"/>
          <p:nvPr>
            <p:ph type="title"/>
          </p:nvPr>
        </p:nvSpPr>
        <p:spPr>
          <a:xfrm>
            <a:off x="838200" y="365129"/>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1800"/>
              <a:buNone/>
            </a:pPr>
            <a:r>
              <a:rPr lang="en-US"/>
              <a:t>Opportunities outside UCSB</a:t>
            </a:r>
            <a:endParaRPr/>
          </a:p>
        </p:txBody>
      </p:sp>
      <p:sp>
        <p:nvSpPr>
          <p:cNvPr id="311" name="Google Shape;311;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342900" lvl="0" marL="457200" rtl="0" algn="l">
              <a:lnSpc>
                <a:spcPct val="90000"/>
              </a:lnSpc>
              <a:spcBef>
                <a:spcPts val="1000"/>
              </a:spcBef>
              <a:spcAft>
                <a:spcPts val="0"/>
              </a:spcAft>
              <a:buClr>
                <a:schemeClr val="dk1"/>
              </a:buClr>
              <a:buSzPts val="1800"/>
              <a:buChar char="•"/>
            </a:pPr>
            <a:r>
              <a:rPr lang="en-US"/>
              <a:t>Summer Research Experiences for Undergraduates (REUs), Summer Internship programs (SIP)</a:t>
            </a:r>
            <a:endParaRPr/>
          </a:p>
          <a:p>
            <a:pPr indent="-342900" lvl="1" marL="914400" rtl="0" algn="l">
              <a:lnSpc>
                <a:spcPct val="90000"/>
              </a:lnSpc>
              <a:spcBef>
                <a:spcPts val="500"/>
              </a:spcBef>
              <a:spcAft>
                <a:spcPts val="0"/>
              </a:spcAft>
              <a:buSzPts val="1800"/>
              <a:buChar char="•"/>
            </a:pPr>
            <a:r>
              <a:rPr lang="en-US" u="sng">
                <a:solidFill>
                  <a:schemeClr val="hlink"/>
                </a:solidFill>
                <a:hlinkClick r:id="rId3"/>
              </a:rPr>
              <a:t>https://www.nsf.gov/crssprgm/reu/list_result.jsp?unitid=5047</a:t>
            </a:r>
            <a:endParaRPr/>
          </a:p>
          <a:p>
            <a:pPr indent="-342900" lvl="1" marL="914400" rtl="0" algn="l">
              <a:lnSpc>
                <a:spcPct val="90000"/>
              </a:lnSpc>
              <a:spcBef>
                <a:spcPts val="500"/>
              </a:spcBef>
              <a:spcAft>
                <a:spcPts val="0"/>
              </a:spcAft>
              <a:buSzPts val="1800"/>
              <a:buChar char="•"/>
            </a:pPr>
            <a:r>
              <a:rPr lang="en-US" u="sng">
                <a:solidFill>
                  <a:schemeClr val="hlink"/>
                </a:solidFill>
                <a:hlinkClick r:id="rId4"/>
              </a:rPr>
              <a:t>https://www.niehs.nih.gov/careers/research/summers/index.cfm</a:t>
            </a:r>
            <a:endParaRPr/>
          </a:p>
          <a:p>
            <a:pPr indent="-342900" lvl="1" marL="914400" rtl="0" algn="l">
              <a:lnSpc>
                <a:spcPct val="90000"/>
              </a:lnSpc>
              <a:spcBef>
                <a:spcPts val="500"/>
              </a:spcBef>
              <a:spcAft>
                <a:spcPts val="0"/>
              </a:spcAft>
              <a:buSzPts val="1800"/>
              <a:buChar char="•"/>
            </a:pPr>
            <a:r>
              <a:rPr lang="en-US" u="sng">
                <a:solidFill>
                  <a:schemeClr val="hlink"/>
                </a:solidFill>
                <a:hlinkClick r:id="rId5"/>
              </a:rPr>
              <a:t>https://www.training.nih.gov/programs/sip</a:t>
            </a:r>
            <a:endParaRPr u="sng"/>
          </a:p>
          <a:p>
            <a:pPr indent="-342900" lvl="1" marL="914400" rtl="0" algn="l">
              <a:lnSpc>
                <a:spcPct val="90000"/>
              </a:lnSpc>
              <a:spcBef>
                <a:spcPts val="500"/>
              </a:spcBef>
              <a:spcAft>
                <a:spcPts val="0"/>
              </a:spcAft>
              <a:buSzPts val="1800"/>
              <a:buChar char="•"/>
            </a:pPr>
            <a:r>
              <a:rPr lang="en-US" u="sng">
                <a:solidFill>
                  <a:schemeClr val="hlink"/>
                </a:solidFill>
                <a:hlinkClick r:id="rId6"/>
              </a:rPr>
              <a:t>http://science.energy.gov/wdts/suli/</a:t>
            </a:r>
            <a:endParaRPr/>
          </a:p>
          <a:p>
            <a:pPr indent="-228600" lvl="1" marL="914400" rtl="0" algn="l">
              <a:lnSpc>
                <a:spcPct val="90000"/>
              </a:lnSpc>
              <a:spcBef>
                <a:spcPts val="500"/>
              </a:spcBef>
              <a:spcAft>
                <a:spcPts val="0"/>
              </a:spcAft>
              <a:buSzPts val="1800"/>
              <a:buNone/>
            </a:pPr>
            <a:r>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5" name="Shape 315"/>
        <p:cNvGrpSpPr/>
        <p:nvPr/>
      </p:nvGrpSpPr>
      <p:grpSpPr>
        <a:xfrm>
          <a:off x="0" y="0"/>
          <a:ext cx="0" cy="0"/>
          <a:chOff x="0" y="0"/>
          <a:chExt cx="0" cy="0"/>
        </a:xfrm>
      </p:grpSpPr>
      <p:sp>
        <p:nvSpPr>
          <p:cNvPr id="316" name="Google Shape;316;p14"/>
          <p:cNvSpPr txBox="1"/>
          <p:nvPr>
            <p:ph type="title"/>
          </p:nvPr>
        </p:nvSpPr>
        <p:spPr>
          <a:xfrm>
            <a:off x="838200" y="365129"/>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1800"/>
              <a:buNone/>
            </a:pPr>
            <a:r>
              <a:rPr lang="en-US"/>
              <a:t>Myths about joining a lab</a:t>
            </a:r>
            <a:endParaRPr/>
          </a:p>
        </p:txBody>
      </p:sp>
      <p:sp>
        <p:nvSpPr>
          <p:cNvPr id="317" name="Google Shape;317;p1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92500"/>
          </a:bodyPr>
          <a:lstStyle/>
          <a:p>
            <a:pPr indent="-342900" lvl="0" marL="457200" rtl="0" algn="l">
              <a:lnSpc>
                <a:spcPct val="90000"/>
              </a:lnSpc>
              <a:spcBef>
                <a:spcPts val="1000"/>
              </a:spcBef>
              <a:spcAft>
                <a:spcPts val="0"/>
              </a:spcAft>
              <a:buClr>
                <a:schemeClr val="dk1"/>
              </a:buClr>
              <a:buSzPct val="69498"/>
              <a:buChar char="•"/>
            </a:pPr>
            <a:r>
              <a:rPr lang="en-US"/>
              <a:t>You absolutely need to do research while at college</a:t>
            </a:r>
            <a:endParaRPr/>
          </a:p>
          <a:p>
            <a:pPr indent="-342900" lvl="0" marL="457200" rtl="0" algn="l">
              <a:lnSpc>
                <a:spcPct val="90000"/>
              </a:lnSpc>
              <a:spcBef>
                <a:spcPts val="1000"/>
              </a:spcBef>
              <a:spcAft>
                <a:spcPts val="0"/>
              </a:spcAft>
              <a:buClr>
                <a:schemeClr val="dk1"/>
              </a:buClr>
              <a:buSzPct val="69498"/>
              <a:buChar char="•"/>
            </a:pPr>
            <a:r>
              <a:rPr lang="en-US"/>
              <a:t>You have to be a genius to get in</a:t>
            </a:r>
            <a:endParaRPr/>
          </a:p>
          <a:p>
            <a:pPr indent="-342900" lvl="0" marL="457200" rtl="0" algn="l">
              <a:lnSpc>
                <a:spcPct val="90000"/>
              </a:lnSpc>
              <a:spcBef>
                <a:spcPts val="1000"/>
              </a:spcBef>
              <a:spcAft>
                <a:spcPts val="0"/>
              </a:spcAft>
              <a:buClr>
                <a:schemeClr val="dk1"/>
              </a:buClr>
              <a:buSzPct val="69498"/>
              <a:buChar char="•"/>
            </a:pPr>
            <a:r>
              <a:rPr lang="en-US"/>
              <a:t>You have to know a lot of bio, or have a lot of previous experience</a:t>
            </a:r>
            <a:endParaRPr/>
          </a:p>
          <a:p>
            <a:pPr indent="-342900" lvl="0" marL="457200" rtl="0" algn="l">
              <a:lnSpc>
                <a:spcPct val="90000"/>
              </a:lnSpc>
              <a:spcBef>
                <a:spcPts val="1000"/>
              </a:spcBef>
              <a:spcAft>
                <a:spcPts val="0"/>
              </a:spcAft>
              <a:buClr>
                <a:schemeClr val="dk1"/>
              </a:buClr>
              <a:buSzPct val="69498"/>
              <a:buChar char="•"/>
            </a:pPr>
            <a:r>
              <a:rPr lang="en-US"/>
              <a:t>You have to join a lab during your first year… second year… third year…</a:t>
            </a:r>
            <a:endParaRPr/>
          </a:p>
          <a:p>
            <a:pPr indent="-342900" lvl="0" marL="457200" rtl="0" algn="l">
              <a:lnSpc>
                <a:spcPct val="90000"/>
              </a:lnSpc>
              <a:spcBef>
                <a:spcPts val="1000"/>
              </a:spcBef>
              <a:spcAft>
                <a:spcPts val="0"/>
              </a:spcAft>
              <a:buClr>
                <a:schemeClr val="dk1"/>
              </a:buClr>
              <a:buSzPct val="69498"/>
              <a:buChar char="•"/>
            </a:pPr>
            <a:r>
              <a:rPr lang="en-US"/>
              <a:t>You will cure cancer (or world hunger, or discover a new subatomic particle…)</a:t>
            </a:r>
            <a:endParaRPr/>
          </a:p>
          <a:p>
            <a:pPr indent="-342900" lvl="0" marL="457200" rtl="0" algn="l">
              <a:lnSpc>
                <a:spcPct val="90000"/>
              </a:lnSpc>
              <a:spcBef>
                <a:spcPts val="1000"/>
              </a:spcBef>
              <a:spcAft>
                <a:spcPts val="0"/>
              </a:spcAft>
              <a:buClr>
                <a:schemeClr val="dk1"/>
              </a:buClr>
              <a:buSzPct val="69498"/>
              <a:buChar char="•"/>
            </a:pPr>
            <a:r>
              <a:rPr lang="en-US"/>
              <a:t>You need to come up with your own project</a:t>
            </a:r>
            <a:endParaRPr/>
          </a:p>
          <a:p>
            <a:pPr indent="-342900" lvl="0" marL="457200" rtl="0" algn="l">
              <a:lnSpc>
                <a:spcPct val="90000"/>
              </a:lnSpc>
              <a:spcBef>
                <a:spcPts val="1000"/>
              </a:spcBef>
              <a:spcAft>
                <a:spcPts val="0"/>
              </a:spcAft>
              <a:buClr>
                <a:schemeClr val="dk1"/>
              </a:buClr>
              <a:buSzPct val="69498"/>
              <a:buChar char="•"/>
            </a:pPr>
            <a:r>
              <a:rPr lang="en-US"/>
              <a:t>You are stuck in the lab that you joined (even if you did not like it)</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321" name="Shape 321"/>
        <p:cNvGrpSpPr/>
        <p:nvPr/>
      </p:nvGrpSpPr>
      <p:grpSpPr>
        <a:xfrm>
          <a:off x="0" y="0"/>
          <a:ext cx="0" cy="0"/>
          <a:chOff x="0" y="0"/>
          <a:chExt cx="0" cy="0"/>
        </a:xfrm>
      </p:grpSpPr>
      <p:sp>
        <p:nvSpPr>
          <p:cNvPr id="322" name="Google Shape;322;g2464451d048_0_1"/>
          <p:cNvSpPr txBox="1"/>
          <p:nvPr>
            <p:ph type="title"/>
          </p:nvPr>
        </p:nvSpPr>
        <p:spPr>
          <a:xfrm>
            <a:off x="838200" y="365129"/>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1800"/>
              <a:buNone/>
            </a:pPr>
            <a:r>
              <a:rPr lang="en-US"/>
              <a:t>Other notes</a:t>
            </a:r>
            <a:endParaRPr/>
          </a:p>
        </p:txBody>
      </p:sp>
      <p:sp>
        <p:nvSpPr>
          <p:cNvPr id="323" name="Google Shape;323;g2464451d048_0_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lnSpcReduction="10000"/>
          </a:bodyPr>
          <a:lstStyle/>
          <a:p>
            <a:pPr indent="-342900" lvl="0" marL="457200" rtl="0" algn="l">
              <a:lnSpc>
                <a:spcPct val="90000"/>
              </a:lnSpc>
              <a:spcBef>
                <a:spcPts val="1000"/>
              </a:spcBef>
              <a:spcAft>
                <a:spcPts val="0"/>
              </a:spcAft>
              <a:buClr>
                <a:schemeClr val="dk1"/>
              </a:buClr>
              <a:buSzPts val="1800"/>
              <a:buChar char="•"/>
            </a:pPr>
            <a:r>
              <a:rPr lang="en-US"/>
              <a:t>Look for funding opportunities!</a:t>
            </a:r>
            <a:endParaRPr/>
          </a:p>
          <a:p>
            <a:pPr indent="-342900" lvl="1" marL="914400" rtl="0" algn="l">
              <a:lnSpc>
                <a:spcPct val="90000"/>
              </a:lnSpc>
              <a:spcBef>
                <a:spcPts val="500"/>
              </a:spcBef>
              <a:spcAft>
                <a:spcPts val="0"/>
              </a:spcAft>
              <a:buSzPts val="1800"/>
              <a:buChar char="•"/>
            </a:pPr>
            <a:r>
              <a:rPr lang="en-US"/>
              <a:t>Eureka, Gorman, MARC, UC LEADS, etc</a:t>
            </a:r>
            <a:endParaRPr/>
          </a:p>
          <a:p>
            <a:pPr indent="-342900" lvl="1" marL="914400" rtl="0" algn="l">
              <a:lnSpc>
                <a:spcPct val="90000"/>
              </a:lnSpc>
              <a:spcBef>
                <a:spcPts val="500"/>
              </a:spcBef>
              <a:spcAft>
                <a:spcPts val="0"/>
              </a:spcAft>
              <a:buSzPts val="1800"/>
              <a:buChar char="•"/>
            </a:pPr>
            <a:r>
              <a:rPr lang="en-US" u="sng">
                <a:solidFill>
                  <a:schemeClr val="hlink"/>
                </a:solidFill>
                <a:hlinkClick r:id="rId3"/>
              </a:rPr>
              <a:t>http://www.cns.ucsb.edu/undergraduate-summer-research-internships</a:t>
            </a:r>
            <a:endParaRPr/>
          </a:p>
          <a:p>
            <a:pPr indent="-342900" lvl="1" marL="914400" rtl="0" algn="l">
              <a:lnSpc>
                <a:spcPct val="90000"/>
              </a:lnSpc>
              <a:spcBef>
                <a:spcPts val="500"/>
              </a:spcBef>
              <a:spcAft>
                <a:spcPts val="0"/>
              </a:spcAft>
              <a:buSzPts val="1800"/>
              <a:buChar char="•"/>
            </a:pPr>
            <a:r>
              <a:rPr lang="en-US" u="sng">
                <a:solidFill>
                  <a:schemeClr val="hlink"/>
                </a:solidFill>
                <a:hlinkClick r:id="rId4"/>
              </a:rPr>
              <a:t>http://academics.sa.ucsb.edu/research-funds/gene-lucas-undergraduate-research-fund</a:t>
            </a:r>
            <a:endParaRPr/>
          </a:p>
          <a:p>
            <a:pPr indent="-228600" lvl="1" marL="914400" rtl="0" algn="l">
              <a:lnSpc>
                <a:spcPct val="90000"/>
              </a:lnSpc>
              <a:spcBef>
                <a:spcPts val="500"/>
              </a:spcBef>
              <a:spcAft>
                <a:spcPts val="0"/>
              </a:spcAft>
              <a:buSzPts val="1800"/>
              <a:buNone/>
            </a:pPr>
            <a:r>
              <a:t/>
            </a:r>
            <a:endParaRPr/>
          </a:p>
          <a:p>
            <a:pPr indent="-342900" lvl="0" marL="457200" rtl="0" algn="l">
              <a:lnSpc>
                <a:spcPct val="90000"/>
              </a:lnSpc>
              <a:spcBef>
                <a:spcPts val="1000"/>
              </a:spcBef>
              <a:spcAft>
                <a:spcPts val="0"/>
              </a:spcAft>
              <a:buClr>
                <a:schemeClr val="dk1"/>
              </a:buClr>
              <a:buSzPts val="1800"/>
              <a:buChar char="•"/>
            </a:pPr>
            <a:r>
              <a:rPr lang="en-US"/>
              <a:t>Get credit for doing research</a:t>
            </a:r>
            <a:endParaRPr/>
          </a:p>
          <a:p>
            <a:pPr indent="-342900" lvl="1" marL="914400" rtl="0" algn="l">
              <a:lnSpc>
                <a:spcPct val="90000"/>
              </a:lnSpc>
              <a:spcBef>
                <a:spcPts val="500"/>
              </a:spcBef>
              <a:spcAft>
                <a:spcPts val="0"/>
              </a:spcAft>
              <a:buSzPts val="1800"/>
              <a:buChar char="•"/>
            </a:pPr>
            <a:r>
              <a:rPr lang="en-US"/>
              <a:t> MCDB199, MCDB 184</a:t>
            </a:r>
            <a:endParaRPr/>
          </a:p>
          <a:p>
            <a:pPr indent="-342900" lvl="0" marL="457200" rtl="0" algn="l">
              <a:lnSpc>
                <a:spcPct val="90000"/>
              </a:lnSpc>
              <a:spcBef>
                <a:spcPts val="1000"/>
              </a:spcBef>
              <a:spcAft>
                <a:spcPts val="0"/>
              </a:spcAft>
              <a:buClr>
                <a:schemeClr val="dk1"/>
              </a:buClr>
              <a:buSzPts val="1800"/>
              <a:buChar char="•"/>
            </a:pPr>
            <a:r>
              <a:rPr lang="en-US"/>
              <a:t>Each lab is unique in what they expect from you, communication is key</a:t>
            </a:r>
            <a:endParaRPr/>
          </a:p>
          <a:p>
            <a:pPr indent="0" lvl="0" marL="0" rtl="0" algn="l">
              <a:lnSpc>
                <a:spcPct val="90000"/>
              </a:lnSpc>
              <a:spcBef>
                <a:spcPts val="1000"/>
              </a:spcBef>
              <a:spcAft>
                <a:spcPts val="0"/>
              </a:spcAft>
              <a:buSzPts val="1800"/>
              <a:buNone/>
            </a:pPr>
            <a:r>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7" name="Shape 327"/>
        <p:cNvGrpSpPr/>
        <p:nvPr/>
      </p:nvGrpSpPr>
      <p:grpSpPr>
        <a:xfrm>
          <a:off x="0" y="0"/>
          <a:ext cx="0" cy="0"/>
          <a:chOff x="0" y="0"/>
          <a:chExt cx="0" cy="0"/>
        </a:xfrm>
      </p:grpSpPr>
      <p:sp>
        <p:nvSpPr>
          <p:cNvPr id="328" name="Google Shape;328;gbb84e6baa1_0_314"/>
          <p:cNvSpPr txBox="1"/>
          <p:nvPr>
            <p:ph type="title"/>
          </p:nvPr>
        </p:nvSpPr>
        <p:spPr>
          <a:xfrm>
            <a:off x="831851" y="1709746"/>
            <a:ext cx="10515600" cy="2852737"/>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6000"/>
              <a:buFont typeface="Arial"/>
              <a:buNone/>
            </a:pPr>
            <a:r>
              <a:rPr lang="en-US"/>
              <a:t>Questions?</a:t>
            </a:r>
            <a:endParaRPr/>
          </a:p>
        </p:txBody>
      </p:sp>
      <p:sp>
        <p:nvSpPr>
          <p:cNvPr id="329" name="Google Shape;329;gbb84e6baa1_0_314"/>
          <p:cNvSpPr txBox="1"/>
          <p:nvPr>
            <p:ph idx="1" type="body"/>
          </p:nvPr>
        </p:nvSpPr>
        <p:spPr>
          <a:xfrm>
            <a:off x="831851" y="4589471"/>
            <a:ext cx="10515600" cy="1500187"/>
          </a:xfrm>
          <a:prstGeom prst="rect">
            <a:avLst/>
          </a:prstGeom>
          <a:noFill/>
          <a:ln>
            <a:noFill/>
          </a:ln>
        </p:spPr>
        <p:txBody>
          <a:bodyPr anchorCtr="0" anchor="t" bIns="45700" lIns="91425" spcFirstLastPara="1" rIns="91425" wrap="square" tIns="45700">
            <a:normAutofit/>
          </a:bodyPr>
          <a:lstStyle/>
          <a:p>
            <a:pPr indent="-228600" lvl="0" marL="457200" rtl="0" algn="l">
              <a:lnSpc>
                <a:spcPct val="90000"/>
              </a:lnSpc>
              <a:spcBef>
                <a:spcPts val="1000"/>
              </a:spcBef>
              <a:spcAft>
                <a:spcPts val="0"/>
              </a:spcAft>
              <a:buClr>
                <a:srgbClr val="888888"/>
              </a:buClr>
              <a:buSzPts val="24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3"/>
          <p:cNvSpPr txBox="1"/>
          <p:nvPr>
            <p:ph type="title"/>
          </p:nvPr>
        </p:nvSpPr>
        <p:spPr>
          <a:xfrm>
            <a:off x="160639" y="1012004"/>
            <a:ext cx="4893276" cy="479540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7000"/>
              <a:buFont typeface="Arial"/>
              <a:buNone/>
            </a:pPr>
            <a:r>
              <a:rPr lang="en-US" sz="6600"/>
              <a:t>Guidelines for engagement</a:t>
            </a:r>
            <a:endParaRPr sz="4000"/>
          </a:p>
        </p:txBody>
      </p:sp>
      <p:grpSp>
        <p:nvGrpSpPr>
          <p:cNvPr id="112" name="Google Shape;112;p3"/>
          <p:cNvGrpSpPr/>
          <p:nvPr/>
        </p:nvGrpSpPr>
        <p:grpSpPr>
          <a:xfrm>
            <a:off x="5194303" y="521938"/>
            <a:ext cx="6513603" cy="5783400"/>
            <a:chOff x="0" y="51013"/>
            <a:chExt cx="6513603" cy="5783400"/>
          </a:xfrm>
        </p:grpSpPr>
        <p:sp>
          <p:nvSpPr>
            <p:cNvPr id="113" name="Google Shape;113;p3"/>
            <p:cNvSpPr/>
            <p:nvPr/>
          </p:nvSpPr>
          <p:spPr>
            <a:xfrm>
              <a:off x="0" y="51013"/>
              <a:ext cx="6513603" cy="1053000"/>
            </a:xfrm>
            <a:prstGeom prst="roundRect">
              <a:avLst>
                <a:gd fmla="val 16667" name="adj"/>
              </a:avLst>
            </a:prstGeom>
            <a:solidFill>
              <a:schemeClr val="accent5"/>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4" name="Google Shape;114;p3"/>
            <p:cNvSpPr txBox="1"/>
            <p:nvPr/>
          </p:nvSpPr>
          <p:spPr>
            <a:xfrm>
              <a:off x="51403" y="102416"/>
              <a:ext cx="6410797" cy="950194"/>
            </a:xfrm>
            <a:prstGeom prst="rect">
              <a:avLst/>
            </a:prstGeom>
            <a:noFill/>
            <a:ln>
              <a:noFill/>
            </a:ln>
          </p:spPr>
          <p:txBody>
            <a:bodyPr anchorCtr="0" anchor="ctr" bIns="171450" lIns="171450" spcFirstLastPara="1" rIns="171450" wrap="square" tIns="171450">
              <a:noAutofit/>
            </a:bodyPr>
            <a:lstStyle/>
            <a:p>
              <a:pPr indent="0" lvl="0" marL="0" marR="0" rtl="0" algn="l">
                <a:lnSpc>
                  <a:spcPct val="90000"/>
                </a:lnSpc>
                <a:spcBef>
                  <a:spcPts val="0"/>
                </a:spcBef>
                <a:spcAft>
                  <a:spcPts val="0"/>
                </a:spcAft>
                <a:buClr>
                  <a:srgbClr val="000000"/>
                </a:buClr>
                <a:buSzPts val="4500"/>
                <a:buFont typeface="Arial"/>
                <a:buNone/>
              </a:pPr>
              <a:r>
                <a:rPr b="0" i="0" lang="en-US" sz="4500" u="none" cap="none" strike="noStrike">
                  <a:solidFill>
                    <a:schemeClr val="lt1"/>
                  </a:solidFill>
                  <a:latin typeface="Arial"/>
                  <a:ea typeface="Arial"/>
                  <a:cs typeface="Arial"/>
                  <a:sym typeface="Arial"/>
                </a:rPr>
                <a:t>Confidentiality</a:t>
              </a:r>
              <a:endParaRPr b="0" i="0" sz="1400" u="none" cap="none" strike="noStrike">
                <a:solidFill>
                  <a:srgbClr val="000000"/>
                </a:solidFill>
                <a:latin typeface="Arial"/>
                <a:ea typeface="Arial"/>
                <a:cs typeface="Arial"/>
                <a:sym typeface="Arial"/>
              </a:endParaRPr>
            </a:p>
          </p:txBody>
        </p:sp>
        <p:sp>
          <p:nvSpPr>
            <p:cNvPr id="115" name="Google Shape;115;p3"/>
            <p:cNvSpPr/>
            <p:nvPr/>
          </p:nvSpPr>
          <p:spPr>
            <a:xfrm>
              <a:off x="0" y="1233613"/>
              <a:ext cx="6513603" cy="1053000"/>
            </a:xfrm>
            <a:prstGeom prst="roundRect">
              <a:avLst>
                <a:gd fmla="val 16667" name="adj"/>
              </a:avLst>
            </a:prstGeom>
            <a:solidFill>
              <a:srgbClr val="6BA4B9"/>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6" name="Google Shape;116;p3"/>
            <p:cNvSpPr txBox="1"/>
            <p:nvPr/>
          </p:nvSpPr>
          <p:spPr>
            <a:xfrm>
              <a:off x="51403" y="1285016"/>
              <a:ext cx="6410797" cy="950194"/>
            </a:xfrm>
            <a:prstGeom prst="rect">
              <a:avLst/>
            </a:prstGeom>
            <a:noFill/>
            <a:ln>
              <a:noFill/>
            </a:ln>
          </p:spPr>
          <p:txBody>
            <a:bodyPr anchorCtr="0" anchor="ctr" bIns="171450" lIns="171450" spcFirstLastPara="1" rIns="171450" wrap="square" tIns="171450">
              <a:noAutofit/>
            </a:bodyPr>
            <a:lstStyle/>
            <a:p>
              <a:pPr indent="0" lvl="0" marL="0" marR="0" rtl="0" algn="l">
                <a:lnSpc>
                  <a:spcPct val="90000"/>
                </a:lnSpc>
                <a:spcBef>
                  <a:spcPts val="0"/>
                </a:spcBef>
                <a:spcAft>
                  <a:spcPts val="0"/>
                </a:spcAft>
                <a:buClr>
                  <a:srgbClr val="000000"/>
                </a:buClr>
                <a:buSzPts val="4500"/>
                <a:buFont typeface="Arial"/>
                <a:buNone/>
              </a:pPr>
              <a:r>
                <a:rPr b="0" i="0" lang="en-US" sz="4500" u="none" cap="none" strike="noStrike">
                  <a:solidFill>
                    <a:schemeClr val="lt1"/>
                  </a:solidFill>
                  <a:latin typeface="Arial"/>
                  <a:ea typeface="Arial"/>
                  <a:cs typeface="Arial"/>
                  <a:sym typeface="Arial"/>
                </a:rPr>
                <a:t>Step forward/step back</a:t>
              </a:r>
              <a:endParaRPr b="0" i="0" sz="1400" u="none" cap="none" strike="noStrike">
                <a:solidFill>
                  <a:srgbClr val="000000"/>
                </a:solidFill>
                <a:latin typeface="Arial"/>
                <a:ea typeface="Arial"/>
                <a:cs typeface="Arial"/>
                <a:sym typeface="Arial"/>
              </a:endParaRPr>
            </a:p>
          </p:txBody>
        </p:sp>
        <p:sp>
          <p:nvSpPr>
            <p:cNvPr id="117" name="Google Shape;117;p3"/>
            <p:cNvSpPr/>
            <p:nvPr/>
          </p:nvSpPr>
          <p:spPr>
            <a:xfrm>
              <a:off x="0" y="2416213"/>
              <a:ext cx="6513603" cy="1053000"/>
            </a:xfrm>
            <a:prstGeom prst="roundRect">
              <a:avLst>
                <a:gd fmla="val 16667" name="adj"/>
              </a:avLst>
            </a:prstGeom>
            <a:solidFill>
              <a:srgbClr val="529CBF"/>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 name="Google Shape;118;p3"/>
            <p:cNvSpPr txBox="1"/>
            <p:nvPr/>
          </p:nvSpPr>
          <p:spPr>
            <a:xfrm>
              <a:off x="51403" y="2467616"/>
              <a:ext cx="6410797" cy="950194"/>
            </a:xfrm>
            <a:prstGeom prst="rect">
              <a:avLst/>
            </a:prstGeom>
            <a:noFill/>
            <a:ln>
              <a:noFill/>
            </a:ln>
          </p:spPr>
          <p:txBody>
            <a:bodyPr anchorCtr="0" anchor="ctr" bIns="171450" lIns="171450" spcFirstLastPara="1" rIns="171450" wrap="square" tIns="171450">
              <a:noAutofit/>
            </a:bodyPr>
            <a:lstStyle/>
            <a:p>
              <a:pPr indent="0" lvl="0" marL="0" marR="0" rtl="0" algn="l">
                <a:lnSpc>
                  <a:spcPct val="90000"/>
                </a:lnSpc>
                <a:spcBef>
                  <a:spcPts val="0"/>
                </a:spcBef>
                <a:spcAft>
                  <a:spcPts val="0"/>
                </a:spcAft>
                <a:buClr>
                  <a:srgbClr val="000000"/>
                </a:buClr>
                <a:buSzPts val="4500"/>
                <a:buFont typeface="Arial"/>
                <a:buNone/>
              </a:pPr>
              <a:r>
                <a:rPr b="0" i="0" lang="en-US" sz="4500" u="none" cap="none" strike="noStrike">
                  <a:solidFill>
                    <a:schemeClr val="lt1"/>
                  </a:solidFill>
                  <a:latin typeface="Arial"/>
                  <a:ea typeface="Arial"/>
                  <a:cs typeface="Arial"/>
                  <a:sym typeface="Arial"/>
                </a:rPr>
                <a:t>Avoid generalizations</a:t>
              </a:r>
              <a:endParaRPr b="0" i="0" sz="1400" u="none" cap="none" strike="noStrike">
                <a:solidFill>
                  <a:srgbClr val="000000"/>
                </a:solidFill>
                <a:latin typeface="Arial"/>
                <a:ea typeface="Arial"/>
                <a:cs typeface="Arial"/>
                <a:sym typeface="Arial"/>
              </a:endParaRPr>
            </a:p>
          </p:txBody>
        </p:sp>
        <p:sp>
          <p:nvSpPr>
            <p:cNvPr id="119" name="Google Shape;119;p3"/>
            <p:cNvSpPr/>
            <p:nvPr/>
          </p:nvSpPr>
          <p:spPr>
            <a:xfrm>
              <a:off x="0" y="3598813"/>
              <a:ext cx="6513603" cy="1053000"/>
            </a:xfrm>
            <a:prstGeom prst="roundRect">
              <a:avLst>
                <a:gd fmla="val 16667" name="adj"/>
              </a:avLst>
            </a:prstGeom>
            <a:solidFill>
              <a:srgbClr val="3690C8"/>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0" name="Google Shape;120;p3"/>
            <p:cNvSpPr txBox="1"/>
            <p:nvPr/>
          </p:nvSpPr>
          <p:spPr>
            <a:xfrm>
              <a:off x="51403" y="3650216"/>
              <a:ext cx="6410797" cy="950194"/>
            </a:xfrm>
            <a:prstGeom prst="rect">
              <a:avLst/>
            </a:prstGeom>
            <a:noFill/>
            <a:ln>
              <a:noFill/>
            </a:ln>
          </p:spPr>
          <p:txBody>
            <a:bodyPr anchorCtr="0" anchor="ctr" bIns="171450" lIns="171450" spcFirstLastPara="1" rIns="171450" wrap="square" tIns="171450">
              <a:noAutofit/>
            </a:bodyPr>
            <a:lstStyle/>
            <a:p>
              <a:pPr indent="0" lvl="0" marL="0" marR="0" rtl="0" algn="l">
                <a:lnSpc>
                  <a:spcPct val="90000"/>
                </a:lnSpc>
                <a:spcBef>
                  <a:spcPts val="0"/>
                </a:spcBef>
                <a:spcAft>
                  <a:spcPts val="0"/>
                </a:spcAft>
                <a:buClr>
                  <a:srgbClr val="000000"/>
                </a:buClr>
                <a:buSzPts val="4500"/>
                <a:buFont typeface="Arial"/>
                <a:buNone/>
              </a:pPr>
              <a:r>
                <a:rPr b="0" i="0" lang="en-US" sz="4500" u="none" cap="none" strike="noStrike">
                  <a:solidFill>
                    <a:schemeClr val="lt1"/>
                  </a:solidFill>
                  <a:latin typeface="Arial"/>
                  <a:ea typeface="Arial"/>
                  <a:cs typeface="Arial"/>
                  <a:sym typeface="Arial"/>
                </a:rPr>
                <a:t>Assume best intentions</a:t>
              </a:r>
              <a:endParaRPr b="0" i="0" sz="1400" u="none" cap="none" strike="noStrike">
                <a:solidFill>
                  <a:srgbClr val="000000"/>
                </a:solidFill>
                <a:latin typeface="Arial"/>
                <a:ea typeface="Arial"/>
                <a:cs typeface="Arial"/>
                <a:sym typeface="Arial"/>
              </a:endParaRPr>
            </a:p>
          </p:txBody>
        </p:sp>
        <p:sp>
          <p:nvSpPr>
            <p:cNvPr id="121" name="Google Shape;121;p3"/>
            <p:cNvSpPr/>
            <p:nvPr/>
          </p:nvSpPr>
          <p:spPr>
            <a:xfrm>
              <a:off x="0" y="4781413"/>
              <a:ext cx="6513603" cy="1053000"/>
            </a:xfrm>
            <a:prstGeom prst="roundRect">
              <a:avLst>
                <a:gd fmla="val 16667" name="adj"/>
              </a:avLst>
            </a:prstGeom>
            <a:solidFill>
              <a:srgbClr val="2682C4"/>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2" name="Google Shape;122;p3"/>
            <p:cNvSpPr txBox="1"/>
            <p:nvPr/>
          </p:nvSpPr>
          <p:spPr>
            <a:xfrm>
              <a:off x="51403" y="4832816"/>
              <a:ext cx="6410797" cy="950194"/>
            </a:xfrm>
            <a:prstGeom prst="rect">
              <a:avLst/>
            </a:prstGeom>
            <a:noFill/>
            <a:ln>
              <a:noFill/>
            </a:ln>
          </p:spPr>
          <p:txBody>
            <a:bodyPr anchorCtr="0" anchor="ctr" bIns="171450" lIns="171450" spcFirstLastPara="1" rIns="171450" wrap="square" tIns="171450">
              <a:noAutofit/>
            </a:bodyPr>
            <a:lstStyle/>
            <a:p>
              <a:pPr indent="0" lvl="0" marL="0" marR="0" rtl="0" algn="l">
                <a:lnSpc>
                  <a:spcPct val="90000"/>
                </a:lnSpc>
                <a:spcBef>
                  <a:spcPts val="0"/>
                </a:spcBef>
                <a:spcAft>
                  <a:spcPts val="0"/>
                </a:spcAft>
                <a:buClr>
                  <a:srgbClr val="000000"/>
                </a:buClr>
                <a:buSzPts val="4500"/>
                <a:buFont typeface="Arial"/>
                <a:buNone/>
              </a:pPr>
              <a:r>
                <a:rPr b="0" i="0" lang="en-US" sz="4500" u="none" cap="none" strike="noStrike">
                  <a:solidFill>
                    <a:schemeClr val="lt1"/>
                  </a:solidFill>
                  <a:latin typeface="Arial"/>
                  <a:ea typeface="Arial"/>
                  <a:cs typeface="Arial"/>
                  <a:sym typeface="Arial"/>
                </a:rPr>
                <a:t>Respect</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5"/>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Arial"/>
              <a:buNone/>
            </a:pPr>
            <a:r>
              <a:t/>
            </a:r>
            <a:endParaRPr/>
          </a:p>
        </p:txBody>
      </p:sp>
      <p:sp>
        <p:nvSpPr>
          <p:cNvPr id="129" name="Google Shape;129;p5"/>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406400" lvl="0" marL="457200" rtl="0" algn="ctr">
              <a:lnSpc>
                <a:spcPct val="90000"/>
              </a:lnSpc>
              <a:spcBef>
                <a:spcPts val="1000"/>
              </a:spcBef>
              <a:spcAft>
                <a:spcPts val="0"/>
              </a:spcAft>
              <a:buClr>
                <a:schemeClr val="dk1"/>
              </a:buClr>
              <a:buSzPts val="2400"/>
              <a:buNone/>
            </a:pPr>
            <a:r>
              <a:t/>
            </a:r>
            <a:endParaRPr/>
          </a:p>
        </p:txBody>
      </p:sp>
      <p:pic>
        <p:nvPicPr>
          <p:cNvPr id="130" name="Google Shape;130;p5"/>
          <p:cNvPicPr preferRelativeResize="0"/>
          <p:nvPr/>
        </p:nvPicPr>
        <p:blipFill rotWithShape="1">
          <a:blip r:embed="rId4">
            <a:alphaModFix/>
          </a:blip>
          <a:srcRect b="20954" l="20191" r="5769" t="29014"/>
          <a:stretch/>
        </p:blipFill>
        <p:spPr>
          <a:xfrm>
            <a:off x="0" y="0"/>
            <a:ext cx="12248954" cy="6858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gbb84e6baa1_0_14"/>
          <p:cNvSpPr/>
          <p:nvPr/>
        </p:nvSpPr>
        <p:spPr>
          <a:xfrm>
            <a:off x="323000" y="0"/>
            <a:ext cx="5772900" cy="1843500"/>
          </a:xfrm>
          <a:prstGeom prst="roundRect">
            <a:avLst>
              <a:gd fmla="val 16667" name="adj"/>
            </a:avLst>
          </a:prstGeom>
          <a:solidFill>
            <a:schemeClr val="accent4"/>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7" name="Google Shape;137;gbb84e6baa1_0_14"/>
          <p:cNvSpPr txBox="1"/>
          <p:nvPr>
            <p:ph type="title"/>
          </p:nvPr>
        </p:nvSpPr>
        <p:spPr>
          <a:xfrm>
            <a:off x="394850" y="-66300"/>
            <a:ext cx="5629200" cy="19761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SzPts val="1800"/>
              <a:buNone/>
            </a:pPr>
            <a:r>
              <a:rPr i="1" lang="en-US" sz="2800">
                <a:solidFill>
                  <a:srgbClr val="FFFFFF"/>
                </a:solidFill>
              </a:rPr>
              <a:t>Have you ever felt or been made to feel like you are out of place or unqualified in your professional setting? </a:t>
            </a:r>
            <a:endParaRPr i="1" sz="2800">
              <a:solidFill>
                <a:srgbClr val="FFFFFF"/>
              </a:solidFill>
            </a:endParaRPr>
          </a:p>
        </p:txBody>
      </p:sp>
      <p:pic>
        <p:nvPicPr>
          <p:cNvPr id="138" name="Google Shape;138;gbb84e6baa1_0_14"/>
          <p:cNvPicPr preferRelativeResize="0"/>
          <p:nvPr/>
        </p:nvPicPr>
        <p:blipFill>
          <a:blip r:embed="rId3">
            <a:alphaModFix/>
          </a:blip>
          <a:stretch>
            <a:fillRect/>
          </a:stretch>
        </p:blipFill>
        <p:spPr>
          <a:xfrm>
            <a:off x="0" y="1844188"/>
            <a:ext cx="6538325" cy="5014450"/>
          </a:xfrm>
          <a:prstGeom prst="rect">
            <a:avLst/>
          </a:prstGeom>
          <a:noFill/>
          <a:ln>
            <a:noFill/>
          </a:ln>
        </p:spPr>
      </p:pic>
      <p:sp>
        <p:nvSpPr>
          <p:cNvPr id="139" name="Google Shape;139;gbb84e6baa1_0_14"/>
          <p:cNvSpPr/>
          <p:nvPr/>
        </p:nvSpPr>
        <p:spPr>
          <a:xfrm>
            <a:off x="6743425" y="0"/>
            <a:ext cx="5442000" cy="1843500"/>
          </a:xfrm>
          <a:prstGeom prst="roundRect">
            <a:avLst>
              <a:gd fmla="val 16667" name="adj"/>
            </a:avLst>
          </a:prstGeom>
          <a:solidFill>
            <a:schemeClr val="accent4"/>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0" name="Google Shape;140;gbb84e6baa1_0_14"/>
          <p:cNvSpPr txBox="1"/>
          <p:nvPr/>
        </p:nvSpPr>
        <p:spPr>
          <a:xfrm>
            <a:off x="6863475" y="-1800"/>
            <a:ext cx="5367000" cy="1908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i="1" lang="en-US" sz="2800">
                <a:solidFill>
                  <a:schemeClr val="lt1"/>
                </a:solidFill>
              </a:rPr>
              <a:t>Do you worry others will be disappointed if you do not live up to what you feel are mistaken expectations of you?</a:t>
            </a:r>
            <a:endParaRPr i="1" sz="2800">
              <a:solidFill>
                <a:schemeClr val="lt1"/>
              </a:solidFill>
            </a:endParaRPr>
          </a:p>
        </p:txBody>
      </p:sp>
      <p:pic>
        <p:nvPicPr>
          <p:cNvPr id="141" name="Google Shape;141;gbb84e6baa1_0_14"/>
          <p:cNvPicPr preferRelativeResize="0"/>
          <p:nvPr/>
        </p:nvPicPr>
        <p:blipFill>
          <a:blip r:embed="rId4">
            <a:alphaModFix/>
          </a:blip>
          <a:stretch>
            <a:fillRect/>
          </a:stretch>
        </p:blipFill>
        <p:spPr>
          <a:xfrm>
            <a:off x="6419100" y="1976100"/>
            <a:ext cx="5772900" cy="4750623"/>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gbb84e6baa1_0_0"/>
          <p:cNvSpPr/>
          <p:nvPr/>
        </p:nvSpPr>
        <p:spPr>
          <a:xfrm>
            <a:off x="4383700" y="267475"/>
            <a:ext cx="7444500" cy="1469700"/>
          </a:xfrm>
          <a:prstGeom prst="roundRect">
            <a:avLst>
              <a:gd fmla="val 16667" name="adj"/>
            </a:avLst>
          </a:prstGeom>
          <a:solidFill>
            <a:schemeClr val="accent4"/>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8" name="Google Shape;148;gbb84e6baa1_0_0"/>
          <p:cNvSpPr txBox="1"/>
          <p:nvPr>
            <p:ph type="title"/>
          </p:nvPr>
        </p:nvSpPr>
        <p:spPr>
          <a:xfrm>
            <a:off x="4383700" y="347575"/>
            <a:ext cx="7444500" cy="13095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SzPts val="1800"/>
              <a:buNone/>
            </a:pPr>
            <a:r>
              <a:rPr i="1" lang="en-US" sz="2800">
                <a:solidFill>
                  <a:srgbClr val="FFFFFF"/>
                </a:solidFill>
              </a:rPr>
              <a:t>Do you worry that your colleagues or supervisors will be disappointed if you do not live up to what you feel are mistaken expectations of you?</a:t>
            </a:r>
            <a:endParaRPr i="1" sz="2800">
              <a:solidFill>
                <a:srgbClr val="FFFFFF"/>
              </a:solidFill>
            </a:endParaRPr>
          </a:p>
        </p:txBody>
      </p:sp>
      <p:pic>
        <p:nvPicPr>
          <p:cNvPr id="149" name="Google Shape;149;gbb84e6baa1_0_0"/>
          <p:cNvPicPr preferRelativeResize="0"/>
          <p:nvPr/>
        </p:nvPicPr>
        <p:blipFill rotWithShape="1">
          <a:blip r:embed="rId3">
            <a:alphaModFix/>
          </a:blip>
          <a:srcRect b="0" l="0" r="0" t="0"/>
          <a:stretch/>
        </p:blipFill>
        <p:spPr>
          <a:xfrm>
            <a:off x="4902375" y="2020600"/>
            <a:ext cx="7118051" cy="4837399"/>
          </a:xfrm>
          <a:prstGeom prst="rect">
            <a:avLst/>
          </a:prstGeom>
          <a:noFill/>
          <a:ln>
            <a:noFill/>
          </a:ln>
        </p:spPr>
      </p:pic>
      <p:pic>
        <p:nvPicPr>
          <p:cNvPr id="150" name="Google Shape;150;gbb84e6baa1_0_0"/>
          <p:cNvPicPr preferRelativeResize="0"/>
          <p:nvPr/>
        </p:nvPicPr>
        <p:blipFill rotWithShape="1">
          <a:blip r:embed="rId4">
            <a:alphaModFix/>
          </a:blip>
          <a:srcRect b="0" l="0" r="45864" t="0"/>
          <a:stretch/>
        </p:blipFill>
        <p:spPr>
          <a:xfrm>
            <a:off x="0" y="0"/>
            <a:ext cx="3913174" cy="6906800"/>
          </a:xfrm>
          <a:prstGeom prst="rect">
            <a:avLst/>
          </a:prstGeom>
          <a:noFill/>
          <a:ln>
            <a:noFill/>
          </a:ln>
        </p:spPr>
      </p:pic>
      <p:sp>
        <p:nvSpPr>
          <p:cNvPr id="151" name="Google Shape;151;gbb84e6baa1_0_0"/>
          <p:cNvSpPr txBox="1"/>
          <p:nvPr/>
        </p:nvSpPr>
        <p:spPr>
          <a:xfrm>
            <a:off x="6763825" y="1834050"/>
            <a:ext cx="4298400" cy="4002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Underrepresented Communities </a:t>
            </a:r>
            <a:endParaRPr b="1" i="0" sz="1400" u="none" cap="none" strike="noStrik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9"/>
          <p:cNvSpPr/>
          <p:nvPr/>
        </p:nvSpPr>
        <p:spPr>
          <a:xfrm>
            <a:off x="484101" y="470925"/>
            <a:ext cx="4381009" cy="5892104"/>
          </a:xfrm>
          <a:custGeom>
            <a:rect b="b" l="l" r="r" t="t"/>
            <a:pathLst>
              <a:path extrusionOk="0" h="5892104" w="4381009">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158" name="Google Shape;158;p9"/>
          <p:cNvSpPr txBox="1"/>
          <p:nvPr>
            <p:ph type="title"/>
          </p:nvPr>
        </p:nvSpPr>
        <p:spPr>
          <a:xfrm>
            <a:off x="647700" y="1012000"/>
            <a:ext cx="3988200" cy="47955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FFFF"/>
              </a:buClr>
              <a:buSzPts val="4400"/>
              <a:buFont typeface="Arial"/>
              <a:buNone/>
            </a:pPr>
            <a:r>
              <a:rPr lang="en-US" sz="4100">
                <a:solidFill>
                  <a:srgbClr val="FFFFFF"/>
                </a:solidFill>
              </a:rPr>
              <a:t>Strategies for stopping </a:t>
            </a:r>
            <a:endParaRPr sz="4100">
              <a:solidFill>
                <a:srgbClr val="FFFFFF"/>
              </a:solidFill>
            </a:endParaRPr>
          </a:p>
          <a:p>
            <a:pPr indent="0" lvl="0" marL="0" rtl="0" algn="l">
              <a:lnSpc>
                <a:spcPct val="90000"/>
              </a:lnSpc>
              <a:spcBef>
                <a:spcPts val="0"/>
              </a:spcBef>
              <a:spcAft>
                <a:spcPts val="0"/>
              </a:spcAft>
              <a:buClr>
                <a:srgbClr val="FFFFFF"/>
              </a:buClr>
              <a:buSzPts val="4400"/>
              <a:buFont typeface="Arial"/>
              <a:buNone/>
            </a:pPr>
            <a:r>
              <a:rPr lang="en-US" sz="4100">
                <a:solidFill>
                  <a:srgbClr val="FFFFFF"/>
                </a:solidFill>
              </a:rPr>
              <a:t>imposter syndrome in its tracks</a:t>
            </a:r>
            <a:endParaRPr sz="4000"/>
          </a:p>
        </p:txBody>
      </p:sp>
      <p:grpSp>
        <p:nvGrpSpPr>
          <p:cNvPr id="159" name="Google Shape;159;p9"/>
          <p:cNvGrpSpPr/>
          <p:nvPr/>
        </p:nvGrpSpPr>
        <p:grpSpPr>
          <a:xfrm>
            <a:off x="5356225" y="5006275"/>
            <a:ext cx="6513602" cy="1489800"/>
            <a:chOff x="4908550" y="-1221650"/>
            <a:chExt cx="6513602" cy="1489800"/>
          </a:xfrm>
        </p:grpSpPr>
        <p:sp>
          <p:nvSpPr>
            <p:cNvPr id="160" name="Google Shape;160;p9"/>
            <p:cNvSpPr/>
            <p:nvPr/>
          </p:nvSpPr>
          <p:spPr>
            <a:xfrm rot="5400000">
              <a:off x="8741866" y="-2561085"/>
              <a:ext cx="1191867" cy="4168706"/>
            </a:xfrm>
            <a:prstGeom prst="round2SameRect">
              <a:avLst>
                <a:gd fmla="val 16667" name="adj1"/>
                <a:gd fmla="val 0" name="adj2"/>
              </a:avLst>
            </a:prstGeom>
            <a:solidFill>
              <a:srgbClr val="D0E5E8">
                <a:alpha val="88235"/>
              </a:srgbClr>
            </a:solidFill>
            <a:ln cap="flat" cmpd="sng" w="12700">
              <a:solidFill>
                <a:srgbClr val="D0E5E8">
                  <a:alpha val="88235"/>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
          <p:nvSpPr>
            <p:cNvPr id="161" name="Google Shape;161;p9"/>
            <p:cNvSpPr txBox="1"/>
            <p:nvPr/>
          </p:nvSpPr>
          <p:spPr>
            <a:xfrm>
              <a:off x="7290447" y="-1014484"/>
              <a:ext cx="4094700" cy="1075500"/>
            </a:xfrm>
            <a:prstGeom prst="rect">
              <a:avLst/>
            </a:prstGeom>
            <a:noFill/>
            <a:ln>
              <a:noFill/>
            </a:ln>
          </p:spPr>
          <p:txBody>
            <a:bodyPr anchorCtr="0" anchor="ctr" bIns="38100" lIns="76200" spcFirstLastPara="1" rIns="76200" wrap="square" tIns="38100">
              <a:noAutofit/>
            </a:bodyPr>
            <a:lstStyle/>
            <a:p>
              <a:pPr indent="-222250" lvl="1" marL="228600" marR="0" rtl="0" algn="l">
                <a:lnSpc>
                  <a:spcPct val="90000"/>
                </a:lnSpc>
                <a:spcBef>
                  <a:spcPts val="0"/>
                </a:spcBef>
                <a:spcAft>
                  <a:spcPts val="0"/>
                </a:spcAft>
                <a:buClr>
                  <a:schemeClr val="dk1"/>
                </a:buClr>
                <a:buSzPts val="1900"/>
                <a:buFont typeface="Arial"/>
                <a:buChar char="•"/>
              </a:pPr>
              <a:r>
                <a:rPr b="0" i="0" lang="en-US" sz="1900" u="none" cap="none" strike="noStrike">
                  <a:solidFill>
                    <a:schemeClr val="dk1"/>
                  </a:solidFill>
                  <a:latin typeface="Arial"/>
                  <a:ea typeface="Arial"/>
                  <a:cs typeface="Arial"/>
                  <a:sym typeface="Arial"/>
                </a:rPr>
                <a:t>Observe imposter thoughts instead of entertaining them.</a:t>
              </a:r>
              <a:endParaRPr b="0" i="0" sz="1900" u="none" cap="none" strike="noStrike">
                <a:solidFill>
                  <a:schemeClr val="dk1"/>
                </a:solidFill>
                <a:latin typeface="Arial"/>
                <a:ea typeface="Arial"/>
                <a:cs typeface="Arial"/>
                <a:sym typeface="Arial"/>
              </a:endParaRPr>
            </a:p>
            <a:p>
              <a:pPr indent="-222250" lvl="1" marL="228600" marR="0" rtl="0" algn="l">
                <a:lnSpc>
                  <a:spcPct val="90000"/>
                </a:lnSpc>
                <a:spcBef>
                  <a:spcPts val="0"/>
                </a:spcBef>
                <a:spcAft>
                  <a:spcPts val="0"/>
                </a:spcAft>
                <a:buClr>
                  <a:schemeClr val="dk1"/>
                </a:buClr>
                <a:buSzPts val="1900"/>
                <a:buFont typeface="Arial"/>
                <a:buChar char="•"/>
              </a:pPr>
              <a:r>
                <a:rPr b="0" i="0" lang="en-US" sz="1900" u="none" cap="none" strike="noStrike">
                  <a:solidFill>
                    <a:schemeClr val="dk1"/>
                  </a:solidFill>
                  <a:latin typeface="Arial"/>
                  <a:ea typeface="Arial"/>
                  <a:cs typeface="Arial"/>
                  <a:sym typeface="Arial"/>
                </a:rPr>
                <a:t>Prepare yourself for times and places where you know they arise.</a:t>
              </a:r>
              <a:endParaRPr b="0" i="0" sz="1900" u="none" cap="none" strike="noStrike">
                <a:solidFill>
                  <a:schemeClr val="dk1"/>
                </a:solidFill>
                <a:latin typeface="Arial"/>
                <a:ea typeface="Arial"/>
                <a:cs typeface="Arial"/>
                <a:sym typeface="Arial"/>
              </a:endParaRPr>
            </a:p>
          </p:txBody>
        </p:sp>
        <p:sp>
          <p:nvSpPr>
            <p:cNvPr id="162" name="Google Shape;162;p9"/>
            <p:cNvSpPr/>
            <p:nvPr/>
          </p:nvSpPr>
          <p:spPr>
            <a:xfrm>
              <a:off x="4908550" y="-1221650"/>
              <a:ext cx="2344800" cy="1489800"/>
            </a:xfrm>
            <a:prstGeom prst="roundRect">
              <a:avLst>
                <a:gd fmla="val 16667" name="adj"/>
              </a:avLst>
            </a:prstGeom>
            <a:solidFill>
              <a:schemeClr val="accent2"/>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
          <p:nvSpPr>
            <p:cNvPr id="163" name="Google Shape;163;p9"/>
            <p:cNvSpPr txBox="1"/>
            <p:nvPr/>
          </p:nvSpPr>
          <p:spPr>
            <a:xfrm>
              <a:off x="5001138" y="-1148872"/>
              <a:ext cx="2159700" cy="1344300"/>
            </a:xfrm>
            <a:prstGeom prst="rect">
              <a:avLst/>
            </a:prstGeom>
            <a:noFill/>
            <a:ln>
              <a:noFill/>
            </a:ln>
          </p:spPr>
          <p:txBody>
            <a:bodyPr anchorCtr="0" anchor="ctr" bIns="57150" lIns="114300" spcFirstLastPara="1" rIns="114300" wrap="square" tIns="57150">
              <a:noAutofit/>
            </a:bodyPr>
            <a:lstStyle/>
            <a:p>
              <a:pPr indent="0" lvl="0" marL="0" marR="0" rtl="0" algn="ctr">
                <a:lnSpc>
                  <a:spcPct val="90000"/>
                </a:lnSpc>
                <a:spcBef>
                  <a:spcPts val="0"/>
                </a:spcBef>
                <a:spcAft>
                  <a:spcPts val="0"/>
                </a:spcAft>
                <a:buClr>
                  <a:srgbClr val="000000"/>
                </a:buClr>
                <a:buSzPts val="2400"/>
                <a:buFont typeface="Arial"/>
                <a:buNone/>
              </a:pPr>
              <a:r>
                <a:rPr b="1" i="0" lang="en-US" sz="2400" u="none" cap="none" strike="noStrike">
                  <a:solidFill>
                    <a:schemeClr val="dk1"/>
                  </a:solidFill>
                  <a:latin typeface="Arial"/>
                  <a:ea typeface="Arial"/>
                  <a:cs typeface="Arial"/>
                  <a:sym typeface="Arial"/>
                </a:rPr>
                <a:t>Know your imposter moments </a:t>
              </a:r>
              <a:endParaRPr b="0" i="0" sz="2400" u="none" cap="none" strike="noStrike">
                <a:solidFill>
                  <a:schemeClr val="dk1"/>
                </a:solidFill>
                <a:latin typeface="Arial"/>
                <a:ea typeface="Arial"/>
                <a:cs typeface="Arial"/>
                <a:sym typeface="Arial"/>
              </a:endParaRPr>
            </a:p>
          </p:txBody>
        </p:sp>
      </p:grpSp>
      <p:grpSp>
        <p:nvGrpSpPr>
          <p:cNvPr id="164" name="Google Shape;164;p9"/>
          <p:cNvGrpSpPr/>
          <p:nvPr/>
        </p:nvGrpSpPr>
        <p:grpSpPr>
          <a:xfrm>
            <a:off x="5356225" y="470927"/>
            <a:ext cx="6513602" cy="1489834"/>
            <a:chOff x="4908550" y="342677"/>
            <a:chExt cx="6513602" cy="1489834"/>
          </a:xfrm>
        </p:grpSpPr>
        <p:sp>
          <p:nvSpPr>
            <p:cNvPr id="165" name="Google Shape;165;p9"/>
            <p:cNvSpPr/>
            <p:nvPr/>
          </p:nvSpPr>
          <p:spPr>
            <a:xfrm rot="5400000">
              <a:off x="8741866" y="-996759"/>
              <a:ext cx="1191867" cy="4168706"/>
            </a:xfrm>
            <a:prstGeom prst="round2SameRect">
              <a:avLst>
                <a:gd fmla="val 16667" name="adj1"/>
                <a:gd fmla="val 0" name="adj2"/>
              </a:avLst>
            </a:prstGeom>
            <a:solidFill>
              <a:srgbClr val="D5E7E1">
                <a:alpha val="88235"/>
              </a:srgbClr>
            </a:solidFill>
            <a:ln cap="flat" cmpd="sng" w="12700">
              <a:solidFill>
                <a:srgbClr val="D5E7E1">
                  <a:alpha val="88235"/>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
          <p:nvSpPr>
            <p:cNvPr id="166" name="Google Shape;166;p9"/>
            <p:cNvSpPr/>
            <p:nvPr/>
          </p:nvSpPr>
          <p:spPr>
            <a:xfrm>
              <a:off x="4908550" y="342677"/>
              <a:ext cx="2344897" cy="1489834"/>
            </a:xfrm>
            <a:prstGeom prst="roundRect">
              <a:avLst>
                <a:gd fmla="val 16667" name="adj"/>
              </a:avLst>
            </a:prstGeom>
            <a:solidFill>
              <a:srgbClr val="75BDA5"/>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
          <p:nvSpPr>
            <p:cNvPr id="167" name="Google Shape;167;p9"/>
            <p:cNvSpPr txBox="1"/>
            <p:nvPr/>
          </p:nvSpPr>
          <p:spPr>
            <a:xfrm>
              <a:off x="5001138" y="415405"/>
              <a:ext cx="2159721" cy="1344379"/>
            </a:xfrm>
            <a:prstGeom prst="rect">
              <a:avLst/>
            </a:prstGeom>
            <a:noFill/>
            <a:ln>
              <a:noFill/>
            </a:ln>
          </p:spPr>
          <p:txBody>
            <a:bodyPr anchorCtr="0" anchor="ctr" bIns="57150" lIns="114300" spcFirstLastPara="1" rIns="114300" wrap="square" tIns="57150">
              <a:noAutofit/>
            </a:bodyPr>
            <a:lstStyle/>
            <a:p>
              <a:pPr indent="0" lvl="0" marL="0" marR="0" rtl="0" algn="ctr">
                <a:lnSpc>
                  <a:spcPct val="90000"/>
                </a:lnSpc>
                <a:spcBef>
                  <a:spcPts val="0"/>
                </a:spcBef>
                <a:spcAft>
                  <a:spcPts val="0"/>
                </a:spcAft>
                <a:buClr>
                  <a:srgbClr val="000000"/>
                </a:buClr>
                <a:buSzPts val="2400"/>
                <a:buFont typeface="Arial"/>
                <a:buNone/>
              </a:pPr>
              <a:r>
                <a:rPr b="1" i="0" lang="en-US" sz="2400" u="none" cap="none" strike="noStrike">
                  <a:solidFill>
                    <a:schemeClr val="dk1"/>
                  </a:solidFill>
                  <a:latin typeface="Arial"/>
                  <a:ea typeface="Arial"/>
                  <a:cs typeface="Arial"/>
                  <a:sym typeface="Arial"/>
                </a:rPr>
                <a:t>Set realistic standards </a:t>
              </a:r>
              <a:endParaRPr b="0" i="0" sz="2400" u="none" cap="none" strike="noStrike">
                <a:solidFill>
                  <a:schemeClr val="dk1"/>
                </a:solidFill>
                <a:latin typeface="Arial"/>
                <a:ea typeface="Arial"/>
                <a:cs typeface="Arial"/>
                <a:sym typeface="Arial"/>
              </a:endParaRPr>
            </a:p>
          </p:txBody>
        </p:sp>
        <p:sp>
          <p:nvSpPr>
            <p:cNvPr id="168" name="Google Shape;168;p9"/>
            <p:cNvSpPr/>
            <p:nvPr/>
          </p:nvSpPr>
          <p:spPr>
            <a:xfrm>
              <a:off x="4908550" y="342677"/>
              <a:ext cx="2344800" cy="1489800"/>
            </a:xfrm>
            <a:prstGeom prst="roundRect">
              <a:avLst>
                <a:gd fmla="val 16667" name="adj"/>
              </a:avLst>
            </a:prstGeom>
            <a:solidFill>
              <a:srgbClr val="75BDA5"/>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
          <p:nvSpPr>
            <p:cNvPr id="169" name="Google Shape;169;p9"/>
            <p:cNvSpPr txBox="1"/>
            <p:nvPr/>
          </p:nvSpPr>
          <p:spPr>
            <a:xfrm>
              <a:off x="5001138" y="415405"/>
              <a:ext cx="2159700" cy="1344300"/>
            </a:xfrm>
            <a:prstGeom prst="rect">
              <a:avLst/>
            </a:prstGeom>
            <a:noFill/>
            <a:ln>
              <a:noFill/>
            </a:ln>
          </p:spPr>
          <p:txBody>
            <a:bodyPr anchorCtr="0" anchor="ctr" bIns="57150" lIns="114300" spcFirstLastPara="1" rIns="114300" wrap="square" tIns="57150">
              <a:noAutofit/>
            </a:bodyPr>
            <a:lstStyle/>
            <a:p>
              <a:pPr indent="0" lvl="0" marL="0" marR="0" rtl="0" algn="ctr">
                <a:lnSpc>
                  <a:spcPct val="90000"/>
                </a:lnSpc>
                <a:spcBef>
                  <a:spcPts val="0"/>
                </a:spcBef>
                <a:spcAft>
                  <a:spcPts val="0"/>
                </a:spcAft>
                <a:buClr>
                  <a:srgbClr val="000000"/>
                </a:buClr>
                <a:buSzPts val="2400"/>
                <a:buFont typeface="Arial"/>
                <a:buNone/>
              </a:pPr>
              <a:r>
                <a:rPr b="1" i="0" lang="en-US" sz="2400" u="none" cap="none" strike="noStrike">
                  <a:solidFill>
                    <a:schemeClr val="dk1"/>
                  </a:solidFill>
                  <a:latin typeface="Arial"/>
                  <a:ea typeface="Arial"/>
                  <a:cs typeface="Arial"/>
                  <a:sym typeface="Arial"/>
                </a:rPr>
                <a:t>Set realistic standards </a:t>
              </a:r>
              <a:endParaRPr b="0" i="0" sz="2400" u="none" cap="none" strike="noStrike">
                <a:solidFill>
                  <a:schemeClr val="dk1"/>
                </a:solidFill>
                <a:latin typeface="Arial"/>
                <a:ea typeface="Arial"/>
                <a:cs typeface="Arial"/>
                <a:sym typeface="Arial"/>
              </a:endParaRPr>
            </a:p>
          </p:txBody>
        </p:sp>
      </p:grpSp>
      <p:grpSp>
        <p:nvGrpSpPr>
          <p:cNvPr id="170" name="Google Shape;170;p9"/>
          <p:cNvGrpSpPr/>
          <p:nvPr/>
        </p:nvGrpSpPr>
        <p:grpSpPr>
          <a:xfrm>
            <a:off x="5321700" y="3583550"/>
            <a:ext cx="6582650" cy="1344389"/>
            <a:chOff x="5194350" y="5166775"/>
            <a:chExt cx="6582650" cy="1344389"/>
          </a:xfrm>
        </p:grpSpPr>
        <p:sp>
          <p:nvSpPr>
            <p:cNvPr id="171" name="Google Shape;171;p9"/>
            <p:cNvSpPr/>
            <p:nvPr/>
          </p:nvSpPr>
          <p:spPr>
            <a:xfrm>
              <a:off x="7396100" y="5239425"/>
              <a:ext cx="4380900" cy="1191900"/>
            </a:xfrm>
            <a:prstGeom prst="roundRect">
              <a:avLst>
                <a:gd fmla="val 16667" name="adj"/>
              </a:avLst>
            </a:prstGeom>
            <a:solidFill>
              <a:schemeClr val="lt2"/>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2" name="Google Shape;172;p9"/>
            <p:cNvSpPr/>
            <p:nvPr/>
          </p:nvSpPr>
          <p:spPr>
            <a:xfrm>
              <a:off x="5194350" y="5166775"/>
              <a:ext cx="2344800" cy="1344300"/>
            </a:xfrm>
            <a:prstGeom prst="roundRect">
              <a:avLst>
                <a:gd fmla="val 16667" name="adj"/>
              </a:avLst>
            </a:prstGeom>
            <a:solidFill>
              <a:schemeClr val="lt2"/>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73" name="Google Shape;173;p9"/>
            <p:cNvGrpSpPr/>
            <p:nvPr/>
          </p:nvGrpSpPr>
          <p:grpSpPr>
            <a:xfrm>
              <a:off x="5286888" y="5166781"/>
              <a:ext cx="6421009" cy="1344383"/>
              <a:chOff x="18588" y="3982003"/>
              <a:chExt cx="6421009" cy="1711500"/>
            </a:xfrm>
          </p:grpSpPr>
          <p:sp>
            <p:nvSpPr>
              <p:cNvPr id="174" name="Google Shape;174;p9"/>
              <p:cNvSpPr txBox="1"/>
              <p:nvPr/>
            </p:nvSpPr>
            <p:spPr>
              <a:xfrm>
                <a:off x="2344897" y="4171643"/>
                <a:ext cx="4094700" cy="1369200"/>
              </a:xfrm>
              <a:prstGeom prst="rect">
                <a:avLst/>
              </a:prstGeom>
              <a:noFill/>
              <a:ln>
                <a:noFill/>
              </a:ln>
            </p:spPr>
            <p:txBody>
              <a:bodyPr anchorCtr="0" anchor="ctr" bIns="38100" lIns="76200" spcFirstLastPara="1" rIns="76200" wrap="square" tIns="38100">
                <a:noAutofit/>
              </a:bodyPr>
              <a:lstStyle/>
              <a:p>
                <a:pPr indent="-228600" lvl="1" marL="228600" marR="0" rtl="0" algn="l">
                  <a:lnSpc>
                    <a:spcPct val="90000"/>
                  </a:lnSpc>
                  <a:spcBef>
                    <a:spcPts val="0"/>
                  </a:spcBef>
                  <a:spcAft>
                    <a:spcPts val="0"/>
                  </a:spcAft>
                  <a:buClr>
                    <a:schemeClr val="dk1"/>
                  </a:buClr>
                  <a:buSzPts val="2000"/>
                  <a:buFont typeface="Arial"/>
                  <a:buChar char="•"/>
                </a:pPr>
                <a:r>
                  <a:rPr b="0" i="0" lang="en-US" sz="2000" u="none" cap="none" strike="noStrike">
                    <a:solidFill>
                      <a:schemeClr val="dk1"/>
                    </a:solidFill>
                    <a:latin typeface="Arial"/>
                    <a:ea typeface="Arial"/>
                    <a:cs typeface="Arial"/>
                    <a:sym typeface="Arial"/>
                  </a:rPr>
                  <a:t>Honor your own path.</a:t>
                </a:r>
                <a:endParaRPr b="0" i="0" sz="2000" u="none" cap="none" strike="noStrike">
                  <a:solidFill>
                    <a:schemeClr val="dk1"/>
                  </a:solidFill>
                  <a:latin typeface="Arial"/>
                  <a:ea typeface="Arial"/>
                  <a:cs typeface="Arial"/>
                  <a:sym typeface="Arial"/>
                </a:endParaRPr>
              </a:p>
              <a:p>
                <a:pPr indent="-228600" lvl="1" marL="228600" marR="0" rtl="0" algn="l">
                  <a:lnSpc>
                    <a:spcPct val="90000"/>
                  </a:lnSpc>
                  <a:spcBef>
                    <a:spcPts val="0"/>
                  </a:spcBef>
                  <a:spcAft>
                    <a:spcPts val="0"/>
                  </a:spcAft>
                  <a:buClr>
                    <a:schemeClr val="dk1"/>
                  </a:buClr>
                  <a:buSzPts val="2000"/>
                  <a:buFont typeface="Arial"/>
                  <a:buChar char="•"/>
                </a:pPr>
                <a:r>
                  <a:rPr b="0" i="0" lang="en-US" sz="2000" u="none" cap="none" strike="noStrike">
                    <a:solidFill>
                      <a:schemeClr val="dk1"/>
                    </a:solidFill>
                    <a:latin typeface="Arial"/>
                    <a:ea typeface="Arial"/>
                    <a:cs typeface="Arial"/>
                    <a:sym typeface="Arial"/>
                  </a:rPr>
                  <a:t>Be proud of your own growth and achievements.</a:t>
                </a:r>
                <a:endParaRPr b="0" i="0" sz="2000" u="none" cap="none" strike="noStrike">
                  <a:solidFill>
                    <a:schemeClr val="dk1"/>
                  </a:solidFill>
                  <a:latin typeface="Arial"/>
                  <a:ea typeface="Arial"/>
                  <a:cs typeface="Arial"/>
                  <a:sym typeface="Arial"/>
                </a:endParaRPr>
              </a:p>
            </p:txBody>
          </p:sp>
          <p:sp>
            <p:nvSpPr>
              <p:cNvPr id="175" name="Google Shape;175;p9"/>
              <p:cNvSpPr txBox="1"/>
              <p:nvPr/>
            </p:nvSpPr>
            <p:spPr>
              <a:xfrm>
                <a:off x="18588" y="3982003"/>
                <a:ext cx="2159700" cy="1711500"/>
              </a:xfrm>
              <a:prstGeom prst="rect">
                <a:avLst/>
              </a:prstGeom>
              <a:noFill/>
              <a:ln>
                <a:noFill/>
              </a:ln>
            </p:spPr>
            <p:txBody>
              <a:bodyPr anchorCtr="0" anchor="ctr" bIns="57150" lIns="114300" spcFirstLastPara="1" rIns="114300" wrap="square" tIns="57150">
                <a:noAutofit/>
              </a:bodyPr>
              <a:lstStyle/>
              <a:p>
                <a:pPr indent="0" lvl="0" marL="0" marR="0" rtl="0" algn="ctr">
                  <a:lnSpc>
                    <a:spcPct val="90000"/>
                  </a:lnSpc>
                  <a:spcBef>
                    <a:spcPts val="0"/>
                  </a:spcBef>
                  <a:spcAft>
                    <a:spcPts val="0"/>
                  </a:spcAft>
                  <a:buClr>
                    <a:srgbClr val="000000"/>
                  </a:buClr>
                  <a:buSzPts val="2400"/>
                  <a:buFont typeface="Arial"/>
                  <a:buNone/>
                </a:pPr>
                <a:r>
                  <a:rPr b="1" i="0" lang="en-US" sz="2400" u="none" cap="none" strike="noStrike">
                    <a:solidFill>
                      <a:schemeClr val="dk1"/>
                    </a:solidFill>
                    <a:latin typeface="Arial"/>
                    <a:ea typeface="Arial"/>
                    <a:cs typeface="Arial"/>
                    <a:sym typeface="Arial"/>
                  </a:rPr>
                  <a:t>Minimize comparison</a:t>
                </a:r>
                <a:endParaRPr b="0" i="0" sz="2400" u="none" cap="none" strike="noStrike">
                  <a:solidFill>
                    <a:schemeClr val="dk1"/>
                  </a:solidFill>
                  <a:latin typeface="Arial"/>
                  <a:ea typeface="Arial"/>
                  <a:cs typeface="Arial"/>
                  <a:sym typeface="Arial"/>
                </a:endParaRPr>
              </a:p>
            </p:txBody>
          </p:sp>
        </p:grpSp>
      </p:grpSp>
      <p:grpSp>
        <p:nvGrpSpPr>
          <p:cNvPr id="176" name="Google Shape;176;p9"/>
          <p:cNvGrpSpPr/>
          <p:nvPr/>
        </p:nvGrpSpPr>
        <p:grpSpPr>
          <a:xfrm>
            <a:off x="5356225" y="2015429"/>
            <a:ext cx="6513603" cy="1489800"/>
            <a:chOff x="5861050" y="2154654"/>
            <a:chExt cx="6513603" cy="1489800"/>
          </a:xfrm>
        </p:grpSpPr>
        <p:sp>
          <p:nvSpPr>
            <p:cNvPr id="177" name="Google Shape;177;p9"/>
            <p:cNvSpPr/>
            <p:nvPr/>
          </p:nvSpPr>
          <p:spPr>
            <a:xfrm rot="5400000">
              <a:off x="9694303" y="815187"/>
              <a:ext cx="1191900" cy="4168800"/>
            </a:xfrm>
            <a:prstGeom prst="round2SameRect">
              <a:avLst>
                <a:gd fmla="val 16667" name="adj1"/>
                <a:gd fmla="val 0" name="adj2"/>
              </a:avLst>
            </a:prstGeom>
            <a:solidFill>
              <a:srgbClr val="D6DADA">
                <a:alpha val="88235"/>
              </a:srgbClr>
            </a:solidFill>
            <a:ln cap="flat" cmpd="sng" w="12700">
              <a:solidFill>
                <a:srgbClr val="D6DADA">
                  <a:alpha val="88235"/>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
          <p:nvSpPr>
            <p:cNvPr id="178" name="Google Shape;178;p9"/>
            <p:cNvSpPr txBox="1"/>
            <p:nvPr/>
          </p:nvSpPr>
          <p:spPr>
            <a:xfrm>
              <a:off x="8205947" y="2361819"/>
              <a:ext cx="4094700" cy="1075500"/>
            </a:xfrm>
            <a:prstGeom prst="rect">
              <a:avLst/>
            </a:prstGeom>
            <a:noFill/>
            <a:ln>
              <a:noFill/>
            </a:ln>
          </p:spPr>
          <p:txBody>
            <a:bodyPr anchorCtr="0" anchor="ctr" bIns="38100" lIns="76200" spcFirstLastPara="1" rIns="76200" wrap="square" tIns="38100">
              <a:noAutofit/>
            </a:bodyPr>
            <a:lstStyle/>
            <a:p>
              <a:pPr indent="-228600" lvl="1" marL="228600" marR="0" rtl="0" algn="l">
                <a:lnSpc>
                  <a:spcPct val="90000"/>
                </a:lnSpc>
                <a:spcBef>
                  <a:spcPts val="0"/>
                </a:spcBef>
                <a:spcAft>
                  <a:spcPts val="0"/>
                </a:spcAft>
                <a:buClr>
                  <a:schemeClr val="dk1"/>
                </a:buClr>
                <a:buSzPts val="2000"/>
                <a:buFont typeface="Arial"/>
                <a:buChar char="•"/>
              </a:pPr>
              <a:r>
                <a:rPr b="0" i="0" lang="en-US" sz="2000" u="none" cap="none" strike="noStrike">
                  <a:solidFill>
                    <a:schemeClr val="dk1"/>
                  </a:solidFill>
                  <a:latin typeface="Arial"/>
                  <a:ea typeface="Arial"/>
                  <a:cs typeface="Arial"/>
                  <a:sym typeface="Arial"/>
                </a:rPr>
                <a:t>Establish mentorship inside and outside of your work environment.</a:t>
              </a:r>
              <a:endParaRPr b="0" i="0" sz="2000" u="none" cap="none" strike="noStrike">
                <a:solidFill>
                  <a:schemeClr val="dk1"/>
                </a:solidFill>
                <a:latin typeface="Arial"/>
                <a:ea typeface="Arial"/>
                <a:cs typeface="Arial"/>
                <a:sym typeface="Arial"/>
              </a:endParaRPr>
            </a:p>
          </p:txBody>
        </p:sp>
        <p:sp>
          <p:nvSpPr>
            <p:cNvPr id="179" name="Google Shape;179;p9"/>
            <p:cNvSpPr/>
            <p:nvPr/>
          </p:nvSpPr>
          <p:spPr>
            <a:xfrm>
              <a:off x="5861050" y="2154654"/>
              <a:ext cx="2344800" cy="1489800"/>
            </a:xfrm>
            <a:prstGeom prst="roundRect">
              <a:avLst>
                <a:gd fmla="val 16667" name="adj"/>
              </a:avLst>
            </a:prstGeom>
            <a:solidFill>
              <a:schemeClr val="accent4"/>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
          <p:nvSpPr>
            <p:cNvPr id="180" name="Google Shape;180;p9"/>
            <p:cNvSpPr txBox="1"/>
            <p:nvPr/>
          </p:nvSpPr>
          <p:spPr>
            <a:xfrm>
              <a:off x="5953638" y="2227381"/>
              <a:ext cx="2159700" cy="1344300"/>
            </a:xfrm>
            <a:prstGeom prst="rect">
              <a:avLst/>
            </a:prstGeom>
            <a:noFill/>
            <a:ln>
              <a:noFill/>
            </a:ln>
          </p:spPr>
          <p:txBody>
            <a:bodyPr anchorCtr="0" anchor="ctr" bIns="57150" lIns="114300" spcFirstLastPara="1" rIns="114300" wrap="square" tIns="57150">
              <a:noAutofit/>
            </a:bodyPr>
            <a:lstStyle/>
            <a:p>
              <a:pPr indent="0" lvl="0" marL="0" marR="0" rtl="0" algn="ctr">
                <a:lnSpc>
                  <a:spcPct val="90000"/>
                </a:lnSpc>
                <a:spcBef>
                  <a:spcPts val="0"/>
                </a:spcBef>
                <a:spcAft>
                  <a:spcPts val="0"/>
                </a:spcAft>
                <a:buClr>
                  <a:srgbClr val="000000"/>
                </a:buClr>
                <a:buSzPts val="2400"/>
                <a:buFont typeface="Arial"/>
                <a:buNone/>
              </a:pPr>
              <a:r>
                <a:rPr b="1" i="0" lang="en-US" sz="2400" u="none" cap="none" strike="noStrike">
                  <a:solidFill>
                    <a:schemeClr val="dk1"/>
                  </a:solidFill>
                  <a:latin typeface="Arial"/>
                  <a:ea typeface="Arial"/>
                  <a:cs typeface="Arial"/>
                  <a:sym typeface="Arial"/>
                </a:rPr>
                <a:t>Prepare for mistakes </a:t>
              </a:r>
              <a:endParaRPr b="0" i="0" sz="2400" u="none" cap="none" strike="noStrike">
                <a:solidFill>
                  <a:schemeClr val="dk1"/>
                </a:solidFill>
                <a:latin typeface="Arial"/>
                <a:ea typeface="Arial"/>
                <a:cs typeface="Arial"/>
                <a:sym typeface="Arial"/>
              </a:endParaRPr>
            </a:p>
          </p:txBody>
        </p:sp>
        <p:sp>
          <p:nvSpPr>
            <p:cNvPr id="181" name="Google Shape;181;p9"/>
            <p:cNvSpPr/>
            <p:nvPr/>
          </p:nvSpPr>
          <p:spPr>
            <a:xfrm>
              <a:off x="5861050" y="2154654"/>
              <a:ext cx="2344800" cy="1489800"/>
            </a:xfrm>
            <a:prstGeom prst="roundRect">
              <a:avLst>
                <a:gd fmla="val 16667" name="adj"/>
              </a:avLst>
            </a:prstGeom>
            <a:solidFill>
              <a:schemeClr val="accent4"/>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
          <p:nvSpPr>
            <p:cNvPr id="182" name="Google Shape;182;p9"/>
            <p:cNvSpPr txBox="1"/>
            <p:nvPr/>
          </p:nvSpPr>
          <p:spPr>
            <a:xfrm>
              <a:off x="5953638" y="2227381"/>
              <a:ext cx="2159700" cy="1344300"/>
            </a:xfrm>
            <a:prstGeom prst="rect">
              <a:avLst/>
            </a:prstGeom>
            <a:noFill/>
            <a:ln>
              <a:noFill/>
            </a:ln>
          </p:spPr>
          <p:txBody>
            <a:bodyPr anchorCtr="0" anchor="ctr" bIns="57150" lIns="114300" spcFirstLastPara="1" rIns="114300" wrap="square" tIns="57150">
              <a:noAutofit/>
            </a:bodyPr>
            <a:lstStyle/>
            <a:p>
              <a:pPr indent="0" lvl="0" marL="0" marR="0" rtl="0" algn="ctr">
                <a:lnSpc>
                  <a:spcPct val="90000"/>
                </a:lnSpc>
                <a:spcBef>
                  <a:spcPts val="0"/>
                </a:spcBef>
                <a:spcAft>
                  <a:spcPts val="0"/>
                </a:spcAft>
                <a:buClr>
                  <a:srgbClr val="000000"/>
                </a:buClr>
                <a:buSzPts val="2400"/>
                <a:buFont typeface="Arial"/>
                <a:buNone/>
              </a:pPr>
              <a:r>
                <a:rPr b="1" i="0" lang="en-US" sz="2400" u="none" cap="none" strike="noStrike">
                  <a:solidFill>
                    <a:schemeClr val="dk1"/>
                  </a:solidFill>
                  <a:latin typeface="Arial"/>
                  <a:ea typeface="Arial"/>
                  <a:cs typeface="Arial"/>
                  <a:sym typeface="Arial"/>
                </a:rPr>
                <a:t>Create a mentorship team</a:t>
              </a:r>
              <a:endParaRPr b="0" i="0" sz="2400" u="none" cap="none" strike="noStrike">
                <a:solidFill>
                  <a:schemeClr val="dk1"/>
                </a:solidFill>
                <a:latin typeface="Arial"/>
                <a:ea typeface="Arial"/>
                <a:cs typeface="Arial"/>
                <a:sym typeface="Arial"/>
              </a:endParaRPr>
            </a:p>
          </p:txBody>
        </p:sp>
      </p:grpSp>
      <p:sp>
        <p:nvSpPr>
          <p:cNvPr id="183" name="Google Shape;183;p9"/>
          <p:cNvSpPr txBox="1"/>
          <p:nvPr/>
        </p:nvSpPr>
        <p:spPr>
          <a:xfrm>
            <a:off x="7775122" y="678081"/>
            <a:ext cx="4094700" cy="1075500"/>
          </a:xfrm>
          <a:prstGeom prst="rect">
            <a:avLst/>
          </a:prstGeom>
          <a:noFill/>
          <a:ln>
            <a:noFill/>
          </a:ln>
        </p:spPr>
        <p:txBody>
          <a:bodyPr anchorCtr="0" anchor="ctr" bIns="38100" lIns="76200" spcFirstLastPara="1" rIns="76200" wrap="square" tIns="38100">
            <a:noAutofit/>
          </a:bodyPr>
          <a:lstStyle/>
          <a:p>
            <a:pPr indent="-228600" lvl="1" marL="228600" marR="0" rtl="0" algn="l">
              <a:lnSpc>
                <a:spcPct val="90000"/>
              </a:lnSpc>
              <a:spcBef>
                <a:spcPts val="0"/>
              </a:spcBef>
              <a:spcAft>
                <a:spcPts val="0"/>
              </a:spcAft>
              <a:buClr>
                <a:schemeClr val="dk1"/>
              </a:buClr>
              <a:buSzPts val="2000"/>
              <a:buFont typeface="Arial"/>
              <a:buChar char="•"/>
            </a:pPr>
            <a:r>
              <a:rPr b="0" i="0" lang="en-US" sz="2000" u="none" cap="none" strike="noStrike">
                <a:solidFill>
                  <a:schemeClr val="dk1"/>
                </a:solidFill>
                <a:latin typeface="Arial"/>
                <a:ea typeface="Arial"/>
                <a:cs typeface="Arial"/>
                <a:sym typeface="Arial"/>
              </a:rPr>
              <a:t>Break tasks down into manageable goals.</a:t>
            </a:r>
            <a:endParaRPr b="0" i="0" sz="2000" u="none" cap="none" strike="noStrike">
              <a:solidFill>
                <a:schemeClr val="dk1"/>
              </a:solidFill>
              <a:latin typeface="Arial"/>
              <a:ea typeface="Arial"/>
              <a:cs typeface="Arial"/>
              <a:sym typeface="Arial"/>
            </a:endParaRPr>
          </a:p>
          <a:p>
            <a:pPr indent="-228600" lvl="1" marL="228600" marR="0" rtl="0" algn="l">
              <a:lnSpc>
                <a:spcPct val="90000"/>
              </a:lnSpc>
              <a:spcBef>
                <a:spcPts val="0"/>
              </a:spcBef>
              <a:spcAft>
                <a:spcPts val="0"/>
              </a:spcAft>
              <a:buClr>
                <a:schemeClr val="dk1"/>
              </a:buClr>
              <a:buSzPts val="2000"/>
              <a:buFont typeface="Arial"/>
              <a:buChar char="•"/>
            </a:pPr>
            <a:r>
              <a:rPr b="0" i="0" lang="en-US" sz="2000" u="none" cap="none" strike="noStrike">
                <a:solidFill>
                  <a:schemeClr val="dk1"/>
                </a:solidFill>
                <a:latin typeface="Arial"/>
                <a:ea typeface="Arial"/>
                <a:cs typeface="Arial"/>
                <a:sym typeface="Arial"/>
              </a:rPr>
              <a:t>Prepare for mistakes - they are natural.</a:t>
            </a:r>
            <a:endParaRPr b="0" i="0" sz="2000" u="none" cap="none" strike="noStrike">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gbb84e6baa1_0_231"/>
          <p:cNvSpPr/>
          <p:nvPr/>
        </p:nvSpPr>
        <p:spPr>
          <a:xfrm>
            <a:off x="355606" y="0"/>
            <a:ext cx="11480400" cy="2754000"/>
          </a:xfrm>
          <a:prstGeom prst="rect">
            <a:avLst/>
          </a:prstGeom>
          <a:gradFill>
            <a:gsLst>
              <a:gs pos="0">
                <a:srgbClr val="2E85A7"/>
              </a:gs>
              <a:gs pos="25000">
                <a:srgbClr val="2E85A7"/>
              </a:gs>
              <a:gs pos="94000">
                <a:srgbClr val="243748"/>
              </a:gs>
              <a:gs pos="100000">
                <a:srgbClr val="243748"/>
              </a:gs>
            </a:gsLst>
            <a:lin ang="4199895"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900"/>
              <a:buFont typeface="Arial"/>
              <a:buNone/>
            </a:pPr>
            <a:r>
              <a:t/>
            </a:r>
            <a:endParaRPr b="0" i="0" sz="1900" u="none" cap="none" strike="noStrike">
              <a:solidFill>
                <a:schemeClr val="lt1"/>
              </a:solidFill>
              <a:latin typeface="Arial"/>
              <a:ea typeface="Arial"/>
              <a:cs typeface="Arial"/>
              <a:sym typeface="Arial"/>
            </a:endParaRPr>
          </a:p>
        </p:txBody>
      </p:sp>
      <p:pic>
        <p:nvPicPr>
          <p:cNvPr id="190" name="Google Shape;190;gbb84e6baa1_0_231"/>
          <p:cNvPicPr preferRelativeResize="0"/>
          <p:nvPr/>
        </p:nvPicPr>
        <p:blipFill rotWithShape="1">
          <a:blip r:embed="rId3">
            <a:alphaModFix/>
          </a:blip>
          <a:srcRect b="0" l="0" r="0" t="0"/>
          <a:stretch/>
        </p:blipFill>
        <p:spPr>
          <a:xfrm>
            <a:off x="0" y="-675000"/>
            <a:ext cx="12192000" cy="5865565"/>
          </a:xfrm>
          <a:prstGeom prst="rect">
            <a:avLst/>
          </a:prstGeom>
          <a:noFill/>
          <a:ln>
            <a:noFill/>
          </a:ln>
        </p:spPr>
      </p:pic>
      <p:sp>
        <p:nvSpPr>
          <p:cNvPr id="191" name="Google Shape;191;gbb84e6baa1_0_231"/>
          <p:cNvSpPr txBox="1"/>
          <p:nvPr>
            <p:ph type="title"/>
          </p:nvPr>
        </p:nvSpPr>
        <p:spPr>
          <a:xfrm>
            <a:off x="1066606" y="359850"/>
            <a:ext cx="10058400" cy="981586"/>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rgbClr val="FFFFFF"/>
              </a:buClr>
              <a:buSzPts val="4000"/>
              <a:buFont typeface="Arial"/>
              <a:buNone/>
            </a:pPr>
            <a:r>
              <a:rPr lang="en-US" sz="4000">
                <a:solidFill>
                  <a:srgbClr val="FFFFFF"/>
                </a:solidFill>
              </a:rPr>
              <a:t>Fixed vs. growth mindsets</a:t>
            </a:r>
            <a:endParaRPr/>
          </a:p>
        </p:txBody>
      </p:sp>
      <p:sp>
        <p:nvSpPr>
          <p:cNvPr id="192" name="Google Shape;192;gbb84e6baa1_0_231"/>
          <p:cNvSpPr txBox="1"/>
          <p:nvPr>
            <p:ph idx="1" type="body"/>
          </p:nvPr>
        </p:nvSpPr>
        <p:spPr>
          <a:xfrm>
            <a:off x="571500" y="1947249"/>
            <a:ext cx="10147200" cy="1166601"/>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400"/>
              <a:buNone/>
            </a:pPr>
            <a:r>
              <a:rPr b="1" lang="en-US" sz="2400" u="sng"/>
              <a:t>Fixed mindset</a:t>
            </a:r>
            <a:r>
              <a:rPr b="1" lang="en-US" sz="2400"/>
              <a:t>: </a:t>
            </a:r>
            <a:r>
              <a:rPr lang="en-US" sz="2400"/>
              <a:t>Belief that success is rooted solely in innate abilities.</a:t>
            </a:r>
            <a:endParaRPr sz="2400"/>
          </a:p>
          <a:p>
            <a:pPr indent="0" lvl="0" marL="0" rtl="0" algn="l">
              <a:lnSpc>
                <a:spcPct val="90000"/>
              </a:lnSpc>
              <a:spcBef>
                <a:spcPts val="1100"/>
              </a:spcBef>
              <a:spcAft>
                <a:spcPts val="0"/>
              </a:spcAft>
              <a:buClr>
                <a:schemeClr val="dk1"/>
              </a:buClr>
              <a:buSzPts val="2400"/>
              <a:buNone/>
            </a:pPr>
            <a:r>
              <a:rPr b="1" lang="en-US" sz="2400" u="sng"/>
              <a:t>Growth mindset</a:t>
            </a:r>
            <a:r>
              <a:rPr b="1" lang="en-US" sz="2400"/>
              <a:t>: </a:t>
            </a:r>
            <a:r>
              <a:rPr lang="en-US" sz="2400"/>
              <a:t>Belief that success is possible through hard work, effective practice, and help from others when needed.</a:t>
            </a:r>
            <a:endParaRPr sz="2400"/>
          </a:p>
          <a:p>
            <a:pPr indent="-63500" lvl="0" marL="215900" rtl="0" algn="l">
              <a:lnSpc>
                <a:spcPct val="90000"/>
              </a:lnSpc>
              <a:spcBef>
                <a:spcPts val="1100"/>
              </a:spcBef>
              <a:spcAft>
                <a:spcPts val="0"/>
              </a:spcAft>
              <a:buClr>
                <a:schemeClr val="dk1"/>
              </a:buClr>
              <a:buSzPts val="2400"/>
              <a:buNone/>
            </a:pPr>
            <a:r>
              <a:t/>
            </a:r>
            <a:endParaRPr sz="1100">
              <a:solidFill>
                <a:srgbClr val="000000"/>
              </a:solidFill>
            </a:endParaRPr>
          </a:p>
        </p:txBody>
      </p:sp>
      <p:sp>
        <p:nvSpPr>
          <p:cNvPr id="193" name="Google Shape;193;gbb84e6baa1_0_231"/>
          <p:cNvSpPr txBox="1"/>
          <p:nvPr/>
        </p:nvSpPr>
        <p:spPr>
          <a:xfrm>
            <a:off x="109941" y="3432294"/>
            <a:ext cx="3836700" cy="1410301"/>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chemeClr val="dk1"/>
              </a:buClr>
              <a:buSzPts val="1324"/>
              <a:buFont typeface="Arial"/>
              <a:buNone/>
            </a:pPr>
            <a:r>
              <a:rPr b="1" i="0" lang="en-US" sz="2400" u="sng" cap="none" strike="noStrike">
                <a:solidFill>
                  <a:schemeClr val="dk1"/>
                </a:solidFill>
                <a:latin typeface="Arial"/>
                <a:ea typeface="Arial"/>
                <a:cs typeface="Arial"/>
                <a:sym typeface="Arial"/>
              </a:rPr>
              <a:t>Experience:</a:t>
            </a:r>
            <a:endParaRPr b="0" i="0" sz="2400" u="none" cap="none" strike="noStrike">
              <a:solidFill>
                <a:schemeClr val="dk1"/>
              </a:solidFill>
              <a:latin typeface="Arial"/>
              <a:ea typeface="Arial"/>
              <a:cs typeface="Arial"/>
              <a:sym typeface="Arial"/>
            </a:endParaRPr>
          </a:p>
          <a:p>
            <a:pPr indent="0" lvl="0" marL="152830" marR="0" rtl="0" algn="l">
              <a:lnSpc>
                <a:spcPct val="100000"/>
              </a:lnSpc>
              <a:spcBef>
                <a:spcPts val="70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Everyone else already knows how to do this.</a:t>
            </a:r>
            <a:endParaRPr/>
          </a:p>
          <a:p>
            <a:pPr indent="0" lvl="0" marL="0" marR="0" rtl="0" algn="l">
              <a:lnSpc>
                <a:spcPct val="100000"/>
              </a:lnSpc>
              <a:spcBef>
                <a:spcPts val="700"/>
              </a:spcBef>
              <a:spcAft>
                <a:spcPts val="0"/>
              </a:spcAft>
              <a:buClr>
                <a:schemeClr val="dk1"/>
              </a:buClr>
              <a:buSzPts val="3600"/>
              <a:buFont typeface="Arial"/>
              <a:buNone/>
            </a:pPr>
            <a:r>
              <a:t/>
            </a:r>
            <a:endParaRPr b="1" i="0" sz="2400" u="sng" cap="none" strike="noStrike">
              <a:solidFill>
                <a:schemeClr val="dk1"/>
              </a:solidFill>
              <a:latin typeface="Arial"/>
              <a:ea typeface="Arial"/>
              <a:cs typeface="Arial"/>
              <a:sym typeface="Arial"/>
            </a:endParaRPr>
          </a:p>
        </p:txBody>
      </p:sp>
      <p:sp>
        <p:nvSpPr>
          <p:cNvPr id="194" name="Google Shape;194;gbb84e6baa1_0_231"/>
          <p:cNvSpPr txBox="1"/>
          <p:nvPr/>
        </p:nvSpPr>
        <p:spPr>
          <a:xfrm>
            <a:off x="4094754" y="3432294"/>
            <a:ext cx="3836700" cy="1410301"/>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chemeClr val="dk1"/>
              </a:buClr>
              <a:buSzPts val="2400"/>
              <a:buFont typeface="Arial"/>
              <a:buNone/>
            </a:pPr>
            <a:r>
              <a:rPr b="1" i="0" lang="en-US" sz="2400" u="sng" cap="none" strike="noStrike">
                <a:solidFill>
                  <a:schemeClr val="dk1"/>
                </a:solidFill>
                <a:latin typeface="Arial"/>
                <a:ea typeface="Arial"/>
                <a:cs typeface="Arial"/>
                <a:sym typeface="Arial"/>
              </a:rPr>
              <a:t>Fixed mindset response:</a:t>
            </a:r>
            <a:endParaRPr b="0" i="0" sz="2400" u="none" cap="none" strike="noStrike">
              <a:solidFill>
                <a:schemeClr val="dk1"/>
              </a:solidFill>
              <a:latin typeface="Arial"/>
              <a:ea typeface="Arial"/>
              <a:cs typeface="Arial"/>
              <a:sym typeface="Arial"/>
            </a:endParaRPr>
          </a:p>
          <a:p>
            <a:pPr indent="0" lvl="0" marL="152400" marR="0" rtl="0" algn="l">
              <a:lnSpc>
                <a:spcPct val="100000"/>
              </a:lnSpc>
              <a:spcBef>
                <a:spcPts val="70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They are smarter than me.</a:t>
            </a:r>
            <a:endParaRPr/>
          </a:p>
          <a:p>
            <a:pPr indent="0" lvl="0" marL="0" marR="0" rtl="0" algn="l">
              <a:lnSpc>
                <a:spcPct val="100000"/>
              </a:lnSpc>
              <a:spcBef>
                <a:spcPts val="700"/>
              </a:spcBef>
              <a:spcAft>
                <a:spcPts val="0"/>
              </a:spcAft>
              <a:buClr>
                <a:schemeClr val="dk1"/>
              </a:buClr>
              <a:buSzPts val="2400"/>
              <a:buFont typeface="Arial"/>
              <a:buNone/>
            </a:pPr>
            <a:r>
              <a:t/>
            </a:r>
            <a:endParaRPr b="1" i="0" sz="1600" u="sng" cap="none" strike="noStrike">
              <a:solidFill>
                <a:schemeClr val="dk1"/>
              </a:solidFill>
              <a:latin typeface="Arial"/>
              <a:ea typeface="Arial"/>
              <a:cs typeface="Arial"/>
              <a:sym typeface="Arial"/>
            </a:endParaRPr>
          </a:p>
          <a:p>
            <a:pPr indent="0" lvl="0" marL="0" marR="0" rtl="0" algn="l">
              <a:lnSpc>
                <a:spcPct val="100000"/>
              </a:lnSpc>
              <a:spcBef>
                <a:spcPts val="700"/>
              </a:spcBef>
              <a:spcAft>
                <a:spcPts val="700"/>
              </a:spcAft>
              <a:buClr>
                <a:schemeClr val="dk1"/>
              </a:buClr>
              <a:buSzPts val="2400"/>
              <a:buFont typeface="Arial"/>
              <a:buNone/>
            </a:pPr>
            <a:r>
              <a:t/>
            </a:r>
            <a:endParaRPr b="1" i="0" sz="1600" u="sng" cap="none" strike="noStrike">
              <a:solidFill>
                <a:schemeClr val="dk1"/>
              </a:solidFill>
              <a:latin typeface="Arial"/>
              <a:ea typeface="Arial"/>
              <a:cs typeface="Arial"/>
              <a:sym typeface="Arial"/>
            </a:endParaRPr>
          </a:p>
        </p:txBody>
      </p:sp>
      <p:sp>
        <p:nvSpPr>
          <p:cNvPr id="195" name="Google Shape;195;gbb84e6baa1_0_231"/>
          <p:cNvSpPr txBox="1"/>
          <p:nvPr/>
        </p:nvSpPr>
        <p:spPr>
          <a:xfrm>
            <a:off x="8078446" y="3432294"/>
            <a:ext cx="4202700" cy="2057331"/>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chemeClr val="dk1"/>
              </a:buClr>
              <a:buSzPts val="2400"/>
              <a:buFont typeface="Arial"/>
              <a:buNone/>
            </a:pPr>
            <a:r>
              <a:rPr b="1" i="0" lang="en-US" sz="2400" u="sng" cap="none" strike="noStrike">
                <a:solidFill>
                  <a:schemeClr val="dk1"/>
                </a:solidFill>
                <a:latin typeface="Arial"/>
                <a:ea typeface="Arial"/>
                <a:cs typeface="Arial"/>
                <a:sym typeface="Arial"/>
              </a:rPr>
              <a:t>Growth mindset response:</a:t>
            </a:r>
            <a:endParaRPr b="0" i="0" sz="2400" u="none" cap="none" strike="noStrike">
              <a:solidFill>
                <a:schemeClr val="dk1"/>
              </a:solidFill>
              <a:latin typeface="Arial"/>
              <a:ea typeface="Arial"/>
              <a:cs typeface="Arial"/>
              <a:sym typeface="Arial"/>
            </a:endParaRPr>
          </a:p>
          <a:p>
            <a:pPr indent="0" lvl="0" marL="152400" marR="0" rtl="0" algn="l">
              <a:lnSpc>
                <a:spcPct val="100000"/>
              </a:lnSpc>
              <a:spcBef>
                <a:spcPts val="70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Everyone has different levels of experience. If I put in effort, I can learn this.</a:t>
            </a:r>
            <a:endParaRPr/>
          </a:p>
          <a:p>
            <a:pPr indent="0" lvl="0" marL="609600" marR="0" rtl="0" algn="l">
              <a:lnSpc>
                <a:spcPct val="100000"/>
              </a:lnSpc>
              <a:spcBef>
                <a:spcPts val="700"/>
              </a:spcBef>
              <a:spcAft>
                <a:spcPts val="0"/>
              </a:spcAft>
              <a:buClr>
                <a:schemeClr val="dk1"/>
              </a:buClr>
              <a:buSzPts val="1800"/>
              <a:buFont typeface="Arial"/>
              <a:buNone/>
            </a:pPr>
            <a:r>
              <a:t/>
            </a:r>
            <a:endParaRPr b="0" i="0" sz="1600" u="none" cap="none" strike="noStrike">
              <a:solidFill>
                <a:schemeClr val="dk1"/>
              </a:solidFill>
              <a:latin typeface="Arial"/>
              <a:ea typeface="Arial"/>
              <a:cs typeface="Arial"/>
              <a:sym typeface="Arial"/>
            </a:endParaRPr>
          </a:p>
          <a:p>
            <a:pPr indent="0" lvl="0" marL="0" marR="0" rtl="0" algn="l">
              <a:lnSpc>
                <a:spcPct val="100000"/>
              </a:lnSpc>
              <a:spcBef>
                <a:spcPts val="700"/>
              </a:spcBef>
              <a:spcAft>
                <a:spcPts val="0"/>
              </a:spcAft>
              <a:buClr>
                <a:schemeClr val="dk1"/>
              </a:buClr>
              <a:buSzPts val="2400"/>
              <a:buFont typeface="Arial"/>
              <a:buNone/>
            </a:pPr>
            <a:r>
              <a:t/>
            </a:r>
            <a:endParaRPr b="1" i="0" sz="1600" u="sng" cap="none" strike="noStrike">
              <a:solidFill>
                <a:schemeClr val="dk1"/>
              </a:solidFill>
              <a:latin typeface="Arial"/>
              <a:ea typeface="Arial"/>
              <a:cs typeface="Arial"/>
              <a:sym typeface="Arial"/>
            </a:endParaRPr>
          </a:p>
          <a:p>
            <a:pPr indent="0" lvl="0" marL="0" marR="0" rtl="0" algn="l">
              <a:lnSpc>
                <a:spcPct val="100000"/>
              </a:lnSpc>
              <a:spcBef>
                <a:spcPts val="700"/>
              </a:spcBef>
              <a:spcAft>
                <a:spcPts val="700"/>
              </a:spcAft>
              <a:buClr>
                <a:schemeClr val="dk1"/>
              </a:buClr>
              <a:buSzPts val="2400"/>
              <a:buFont typeface="Arial"/>
              <a:buNone/>
            </a:pPr>
            <a:r>
              <a:t/>
            </a:r>
            <a:endParaRPr b="1" i="0" sz="1600" u="sng" cap="none" strike="noStrike">
              <a:solidFill>
                <a:schemeClr val="dk1"/>
              </a:solidFill>
              <a:latin typeface="Arial"/>
              <a:ea typeface="Arial"/>
              <a:cs typeface="Arial"/>
              <a:sym typeface="Arial"/>
            </a:endParaRPr>
          </a:p>
        </p:txBody>
      </p:sp>
      <p:sp>
        <p:nvSpPr>
          <p:cNvPr id="196" name="Google Shape;196;gbb84e6baa1_0_231"/>
          <p:cNvSpPr/>
          <p:nvPr/>
        </p:nvSpPr>
        <p:spPr>
          <a:xfrm>
            <a:off x="393636" y="5606874"/>
            <a:ext cx="11289547" cy="107721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3200" u="none" cap="none" strike="noStrike">
                <a:solidFill>
                  <a:srgbClr val="000000"/>
                </a:solidFill>
                <a:latin typeface="Arial"/>
                <a:ea typeface="Arial"/>
                <a:cs typeface="Arial"/>
                <a:sym typeface="Arial"/>
              </a:rPr>
              <a:t>“An expert is a person who has made all the mistakes that can be made in a very narrow field.” - Niels Bohr</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g1e35dd24b7e_0_6"/>
          <p:cNvSpPr/>
          <p:nvPr/>
        </p:nvSpPr>
        <p:spPr>
          <a:xfrm>
            <a:off x="355606" y="0"/>
            <a:ext cx="11480400" cy="2754000"/>
          </a:xfrm>
          <a:prstGeom prst="rect">
            <a:avLst/>
          </a:prstGeom>
          <a:gradFill>
            <a:gsLst>
              <a:gs pos="0">
                <a:srgbClr val="2E85A7"/>
              </a:gs>
              <a:gs pos="25000">
                <a:srgbClr val="2E85A7"/>
              </a:gs>
              <a:gs pos="94000">
                <a:srgbClr val="243748"/>
              </a:gs>
              <a:gs pos="100000">
                <a:srgbClr val="243748"/>
              </a:gs>
            </a:gsLst>
            <a:lin ang="4199895"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900"/>
              <a:buFont typeface="Arial"/>
              <a:buNone/>
            </a:pPr>
            <a:r>
              <a:t/>
            </a:r>
            <a:endParaRPr b="0" i="0" sz="1900" u="none" cap="none" strike="noStrike">
              <a:solidFill>
                <a:schemeClr val="lt1"/>
              </a:solidFill>
              <a:latin typeface="Arial"/>
              <a:ea typeface="Arial"/>
              <a:cs typeface="Arial"/>
              <a:sym typeface="Arial"/>
            </a:endParaRPr>
          </a:p>
        </p:txBody>
      </p:sp>
      <p:pic>
        <p:nvPicPr>
          <p:cNvPr id="203" name="Google Shape;203;g1e35dd24b7e_0_6"/>
          <p:cNvPicPr preferRelativeResize="0"/>
          <p:nvPr/>
        </p:nvPicPr>
        <p:blipFill rotWithShape="1">
          <a:blip r:embed="rId3">
            <a:alphaModFix/>
          </a:blip>
          <a:srcRect b="0" l="0" r="0" t="0"/>
          <a:stretch/>
        </p:blipFill>
        <p:spPr>
          <a:xfrm>
            <a:off x="0" y="0"/>
            <a:ext cx="12192000" cy="6858000"/>
          </a:xfrm>
          <a:prstGeom prst="rect">
            <a:avLst/>
          </a:prstGeom>
          <a:noFill/>
          <a:ln>
            <a:noFill/>
          </a:ln>
        </p:spPr>
      </p:pic>
      <p:sp>
        <p:nvSpPr>
          <p:cNvPr id="204" name="Google Shape;204;g1e35dd24b7e_0_6"/>
          <p:cNvSpPr txBox="1"/>
          <p:nvPr>
            <p:ph type="title"/>
          </p:nvPr>
        </p:nvSpPr>
        <p:spPr>
          <a:xfrm>
            <a:off x="838200" y="714154"/>
            <a:ext cx="10515600" cy="13257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4000"/>
              <a:buFont typeface="Arial"/>
              <a:buNone/>
            </a:pPr>
            <a:r>
              <a:rPr lang="en-US" sz="4000">
                <a:solidFill>
                  <a:srgbClr val="FFFFFF"/>
                </a:solidFill>
              </a:rPr>
              <a:t>Anonymous testimonies:</a:t>
            </a:r>
            <a:endParaRPr/>
          </a:p>
        </p:txBody>
      </p:sp>
      <p:sp>
        <p:nvSpPr>
          <p:cNvPr id="205" name="Google Shape;205;g1e35dd24b7e_0_6"/>
          <p:cNvSpPr txBox="1"/>
          <p:nvPr>
            <p:ph idx="1" type="body"/>
          </p:nvPr>
        </p:nvSpPr>
        <p:spPr>
          <a:xfrm>
            <a:off x="615200" y="2443900"/>
            <a:ext cx="10872000" cy="36477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None/>
            </a:pPr>
            <a:r>
              <a:rPr lang="en-US" sz="1400"/>
              <a:t>1. </a:t>
            </a:r>
            <a:r>
              <a:rPr i="1" lang="en-US" sz="1400"/>
              <a:t>“I get very nervous before exams; I feel like I am the only one who gets as anxious as I do. It seems like most of my friends just get the material and they don’t have to work as hard as I do. I must be doing something wrong, or maybe I am just bad at this.”</a:t>
            </a:r>
            <a:r>
              <a:rPr lang="en-US" sz="1400"/>
              <a:t> - MCDB Undergraduate Student</a:t>
            </a:r>
            <a:endParaRPr sz="1400"/>
          </a:p>
          <a:p>
            <a:pPr indent="0" lvl="0" marL="0" rtl="0" algn="l">
              <a:lnSpc>
                <a:spcPct val="115000"/>
              </a:lnSpc>
              <a:spcBef>
                <a:spcPts val="0"/>
              </a:spcBef>
              <a:spcAft>
                <a:spcPts val="0"/>
              </a:spcAft>
              <a:buNone/>
            </a:pPr>
            <a:r>
              <a:rPr lang="en-US" sz="1400"/>
              <a:t> </a:t>
            </a:r>
            <a:endParaRPr sz="1400"/>
          </a:p>
          <a:p>
            <a:pPr indent="0" lvl="0" marL="0" rtl="0" algn="l">
              <a:lnSpc>
                <a:spcPct val="115000"/>
              </a:lnSpc>
              <a:spcBef>
                <a:spcPts val="0"/>
              </a:spcBef>
              <a:spcAft>
                <a:spcPts val="0"/>
              </a:spcAft>
              <a:buNone/>
            </a:pPr>
            <a:r>
              <a:rPr lang="en-US" sz="1400"/>
              <a:t>2. </a:t>
            </a:r>
            <a:r>
              <a:rPr i="1" lang="en-US" sz="1400"/>
              <a:t>“I have always wanted to be a doctor, but I feel like I will never be able to compete and be successful. I feel like there is simply no way I could even get accepted to a medical school program. I worry about what my teachers and parents will think if can’t get in.” </a:t>
            </a:r>
            <a:r>
              <a:rPr lang="en-US" sz="1400"/>
              <a:t>- MCDB Undergraduate Student</a:t>
            </a:r>
            <a:endParaRPr sz="1400"/>
          </a:p>
          <a:p>
            <a:pPr indent="0" lvl="0" marL="0" rtl="0" algn="l">
              <a:lnSpc>
                <a:spcPct val="115000"/>
              </a:lnSpc>
              <a:spcBef>
                <a:spcPts val="0"/>
              </a:spcBef>
              <a:spcAft>
                <a:spcPts val="0"/>
              </a:spcAft>
              <a:buNone/>
            </a:pPr>
            <a:r>
              <a:t/>
            </a:r>
            <a:endParaRPr sz="1400"/>
          </a:p>
          <a:p>
            <a:pPr indent="0" lvl="0" marL="0" rtl="0" algn="l">
              <a:lnSpc>
                <a:spcPct val="100000"/>
              </a:lnSpc>
              <a:spcBef>
                <a:spcPts val="0"/>
              </a:spcBef>
              <a:spcAft>
                <a:spcPts val="0"/>
              </a:spcAft>
              <a:buNone/>
            </a:pPr>
            <a:r>
              <a:rPr lang="en-US" sz="1400"/>
              <a:t>3. </a:t>
            </a:r>
            <a:r>
              <a:rPr i="1" lang="en-US" sz="1400"/>
              <a:t>“After repeated attempts at an experiment continue to fail, I feel like my PI is disappointed in having me as a graduate student.</a:t>
            </a:r>
            <a:r>
              <a:rPr b="1" i="1" lang="en-US" sz="1400"/>
              <a:t> </a:t>
            </a:r>
            <a:r>
              <a:rPr i="1" lang="en-US" sz="1400"/>
              <a:t>I see how hard my peers are working, and I often feel like I can't put in the same amount of effort or achieve the same great things they do.”</a:t>
            </a:r>
            <a:r>
              <a:rPr lang="en-US" sz="1400"/>
              <a:t> - MCDB Graduate Student</a:t>
            </a:r>
            <a:endParaRPr sz="1400"/>
          </a:p>
          <a:p>
            <a:pPr indent="0" lvl="0" marL="0" rtl="0" algn="l">
              <a:lnSpc>
                <a:spcPct val="115000"/>
              </a:lnSpc>
              <a:spcBef>
                <a:spcPts val="0"/>
              </a:spcBef>
              <a:spcAft>
                <a:spcPts val="0"/>
              </a:spcAft>
              <a:buNone/>
            </a:pPr>
            <a:r>
              <a:t/>
            </a:r>
            <a:endParaRPr i="1" sz="1500"/>
          </a:p>
          <a:p>
            <a:pPr indent="0" lvl="0" marL="0" rtl="0" algn="l">
              <a:lnSpc>
                <a:spcPct val="115000"/>
              </a:lnSpc>
              <a:spcBef>
                <a:spcPts val="0"/>
              </a:spcBef>
              <a:spcAft>
                <a:spcPts val="0"/>
              </a:spcAft>
              <a:buNone/>
            </a:pPr>
            <a:r>
              <a:rPr i="1" lang="en-US" sz="1500"/>
              <a:t>4. </a:t>
            </a:r>
            <a:r>
              <a:rPr i="1" lang="en-US" sz="1300"/>
              <a:t>“English is not my first language, and a colleague of mine constantly ask me to restate my words because he has trouble understanding me, despite that the words he claims he misunderstand are not ambiguous and can be deducted from the context of the conversation. This often occurs during meetings with other colleagues and therefore I feel my opinions are invalidated or undermined. I have witnessed how he does this to other colleagues as well.” </a:t>
            </a:r>
            <a:r>
              <a:rPr lang="en-US" sz="1300"/>
              <a:t>- MCDB Faculty</a:t>
            </a:r>
            <a:endParaRPr sz="1300"/>
          </a:p>
          <a:p>
            <a:pPr indent="0" lvl="0" marL="0" rtl="0" algn="l">
              <a:lnSpc>
                <a:spcPct val="115000"/>
              </a:lnSpc>
              <a:spcBef>
                <a:spcPts val="0"/>
              </a:spcBef>
              <a:spcAft>
                <a:spcPts val="0"/>
              </a:spcAft>
              <a:buNone/>
            </a:pPr>
            <a:r>
              <a:t/>
            </a:r>
            <a:endParaRPr i="1" sz="1400"/>
          </a:p>
          <a:p>
            <a:pPr indent="0" lvl="0" marL="0" rtl="0" algn="l">
              <a:lnSpc>
                <a:spcPct val="115000"/>
              </a:lnSpc>
              <a:spcBef>
                <a:spcPts val="0"/>
              </a:spcBef>
              <a:spcAft>
                <a:spcPts val="0"/>
              </a:spcAft>
              <a:buNone/>
            </a:pPr>
            <a:r>
              <a:t/>
            </a:r>
            <a:endParaRPr sz="1200"/>
          </a:p>
          <a:p>
            <a:pPr indent="0" lvl="0" marL="0" rtl="0" algn="l">
              <a:lnSpc>
                <a:spcPct val="100000"/>
              </a:lnSpc>
              <a:spcBef>
                <a:spcPts val="0"/>
              </a:spcBef>
              <a:spcAft>
                <a:spcPts val="0"/>
              </a:spcAft>
              <a:buSzPts val="1800"/>
              <a:buNone/>
            </a:pPr>
            <a:r>
              <a:t/>
            </a:r>
            <a:endParaRPr b="1" sz="1200"/>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Blue Green">
      <a:dk1>
        <a:srgbClr val="000000"/>
      </a:dk1>
      <a:lt1>
        <a:srgbClr val="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2019-06-27T17:27:43Z</dcterms:created>
  <dc:creator>Jenna Samuel</dc:creator>
</cp:coreProperties>
</file>